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notesMasterIdLst>
    <p:notesMasterId r:id="rId28"/>
  </p:notesMasterIdLst>
  <p:handoutMasterIdLst>
    <p:handoutMasterId r:id="rId29"/>
  </p:handoutMasterIdLst>
  <p:sldIdLst>
    <p:sldId id="682" r:id="rId2"/>
    <p:sldId id="687" r:id="rId3"/>
    <p:sldId id="683" r:id="rId4"/>
    <p:sldId id="648" r:id="rId5"/>
    <p:sldId id="649" r:id="rId6"/>
    <p:sldId id="686" r:id="rId7"/>
    <p:sldId id="674" r:id="rId8"/>
    <p:sldId id="680" r:id="rId9"/>
    <p:sldId id="681" r:id="rId10"/>
    <p:sldId id="679" r:id="rId11"/>
    <p:sldId id="675" r:id="rId12"/>
    <p:sldId id="676" r:id="rId13"/>
    <p:sldId id="677" r:id="rId14"/>
    <p:sldId id="653" r:id="rId15"/>
    <p:sldId id="660" r:id="rId16"/>
    <p:sldId id="661" r:id="rId17"/>
    <p:sldId id="673" r:id="rId18"/>
    <p:sldId id="662" r:id="rId19"/>
    <p:sldId id="663" r:id="rId20"/>
    <p:sldId id="668" r:id="rId21"/>
    <p:sldId id="678" r:id="rId22"/>
    <p:sldId id="670" r:id="rId23"/>
    <p:sldId id="669" r:id="rId24"/>
    <p:sldId id="671" r:id="rId25"/>
    <p:sldId id="672" r:id="rId26"/>
    <p:sldId id="666" r:id="rId27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17"/>
    <p:restoredTop sz="67244" autoAdjust="0"/>
  </p:normalViewPr>
  <p:slideViewPr>
    <p:cSldViewPr>
      <p:cViewPr varScale="1">
        <p:scale>
          <a:sx n="86" d="100"/>
          <a:sy n="86" d="100"/>
        </p:scale>
        <p:origin x="992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DE64E6-A954-E949-8FB5-286ABB9C3224}" type="datetimeFigureOut">
              <a:rPr lang="en-US" smtClean="0"/>
              <a:t>9/19/18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9A22D-AAAA-2248-A5BC-62C709E3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4925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FC062BE1-9E58-E44B-AEF2-88288090696B}" type="datetimeFigureOut">
              <a:rPr lang="en-US"/>
              <a:pPr>
                <a:defRPr/>
              </a:pPr>
              <a:t>9/19/18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E125A137-AA7B-6040-BEE2-8CA520FC8C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483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Unix-like" TargetMode="External"/><Relationship Id="rId13" Type="http://schemas.openxmlformats.org/officeDocument/2006/relationships/hyperlink" Target="https://en.wikipedia.org/wiki/Mac_OS_X" TargetMode="External"/><Relationship Id="rId18" Type="http://schemas.openxmlformats.org/officeDocument/2006/relationships/hyperlink" Target="https://en.wikipedia.org/wiki/Third-party_developer" TargetMode="External"/><Relationship Id="rId3" Type="http://schemas.openxmlformats.org/officeDocument/2006/relationships/hyperlink" Target="https://en.wikipedia.org/wiki/Execution_model" TargetMode="External"/><Relationship Id="rId7" Type="http://schemas.openxmlformats.org/officeDocument/2006/relationships/hyperlink" Target="https://en.wikipedia.org/wiki/IEEE" TargetMode="External"/><Relationship Id="rId12" Type="http://schemas.openxmlformats.org/officeDocument/2006/relationships/hyperlink" Target="https://en.wikipedia.org/wiki/Linux" TargetMode="External"/><Relationship Id="rId17" Type="http://schemas.openxmlformats.org/officeDocument/2006/relationships/hyperlink" Target="https://en.wikipedia.org/wiki/Windows_Services_for_UNIX" TargetMode="External"/><Relationship Id="rId2" Type="http://schemas.openxmlformats.org/officeDocument/2006/relationships/slide" Target="../slides/slide20.xml"/><Relationship Id="rId16" Type="http://schemas.openxmlformats.org/officeDocument/2006/relationships/hyperlink" Target="https://en.wikipedia.org/wiki/Microsoft_Windows" TargetMode="External"/><Relationship Id="rId20" Type="http://schemas.openxmlformats.org/officeDocument/2006/relationships/hyperlink" Target="https://en.wikipedia.org/wiki/Windows_API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POSIX" TargetMode="External"/><Relationship Id="rId11" Type="http://schemas.openxmlformats.org/officeDocument/2006/relationships/hyperlink" Target="https://en.wikipedia.org/wiki/OpenBSD" TargetMode="External"/><Relationship Id="rId5" Type="http://schemas.openxmlformats.org/officeDocument/2006/relationships/hyperlink" Target="https://en.wikipedia.org/wiki/Application_programming_interface" TargetMode="External"/><Relationship Id="rId15" Type="http://schemas.openxmlformats.org/officeDocument/2006/relationships/hyperlink" Target="https://en.wikipedia.org/wiki/DR-DOS" TargetMode="External"/><Relationship Id="rId10" Type="http://schemas.openxmlformats.org/officeDocument/2006/relationships/hyperlink" Target="https://en.wikipedia.org/wiki/NetBSD" TargetMode="External"/><Relationship Id="rId19" Type="http://schemas.openxmlformats.org/officeDocument/2006/relationships/hyperlink" Target="https://en.wikipedia.org/wiki/POSIX_Threads#cite_note-1" TargetMode="External"/><Relationship Id="rId4" Type="http://schemas.openxmlformats.org/officeDocument/2006/relationships/hyperlink" Target="https://en.wikipedia.org/wiki/Thread_(computing)" TargetMode="External"/><Relationship Id="rId9" Type="http://schemas.openxmlformats.org/officeDocument/2006/relationships/hyperlink" Target="https://en.wikipedia.org/wiki/FreeBSD" TargetMode="External"/><Relationship Id="rId14" Type="http://schemas.openxmlformats.org/officeDocument/2006/relationships/hyperlink" Target="https://en.wikipedia.org/wiki/Solaris_(operating_system)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Unix-like" TargetMode="External"/><Relationship Id="rId13" Type="http://schemas.openxmlformats.org/officeDocument/2006/relationships/hyperlink" Target="https://en.wikipedia.org/wiki/Mac_OS_X" TargetMode="External"/><Relationship Id="rId18" Type="http://schemas.openxmlformats.org/officeDocument/2006/relationships/hyperlink" Target="https://en.wikipedia.org/wiki/Third-party_developer" TargetMode="External"/><Relationship Id="rId3" Type="http://schemas.openxmlformats.org/officeDocument/2006/relationships/hyperlink" Target="https://en.wikipedia.org/wiki/Execution_model" TargetMode="External"/><Relationship Id="rId7" Type="http://schemas.openxmlformats.org/officeDocument/2006/relationships/hyperlink" Target="https://en.wikipedia.org/wiki/IEEE" TargetMode="External"/><Relationship Id="rId12" Type="http://schemas.openxmlformats.org/officeDocument/2006/relationships/hyperlink" Target="https://en.wikipedia.org/wiki/Linux" TargetMode="External"/><Relationship Id="rId17" Type="http://schemas.openxmlformats.org/officeDocument/2006/relationships/hyperlink" Target="https://en.wikipedia.org/wiki/Windows_Services_for_UNIX" TargetMode="External"/><Relationship Id="rId2" Type="http://schemas.openxmlformats.org/officeDocument/2006/relationships/slide" Target="../slides/slide23.xml"/><Relationship Id="rId16" Type="http://schemas.openxmlformats.org/officeDocument/2006/relationships/hyperlink" Target="https://en.wikipedia.org/wiki/Microsoft_Windows" TargetMode="External"/><Relationship Id="rId20" Type="http://schemas.openxmlformats.org/officeDocument/2006/relationships/hyperlink" Target="https://en.wikipedia.org/wiki/Windows_API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POSIX" TargetMode="External"/><Relationship Id="rId11" Type="http://schemas.openxmlformats.org/officeDocument/2006/relationships/hyperlink" Target="https://en.wikipedia.org/wiki/OpenBSD" TargetMode="External"/><Relationship Id="rId5" Type="http://schemas.openxmlformats.org/officeDocument/2006/relationships/hyperlink" Target="https://en.wikipedia.org/wiki/Application_programming_interface" TargetMode="External"/><Relationship Id="rId15" Type="http://schemas.openxmlformats.org/officeDocument/2006/relationships/hyperlink" Target="https://en.wikipedia.org/wiki/DR-DOS" TargetMode="External"/><Relationship Id="rId10" Type="http://schemas.openxmlformats.org/officeDocument/2006/relationships/hyperlink" Target="https://en.wikipedia.org/wiki/NetBSD" TargetMode="External"/><Relationship Id="rId19" Type="http://schemas.openxmlformats.org/officeDocument/2006/relationships/hyperlink" Target="https://en.wikipedia.org/wiki/POSIX_Threads#cite_note-1" TargetMode="External"/><Relationship Id="rId4" Type="http://schemas.openxmlformats.org/officeDocument/2006/relationships/hyperlink" Target="https://en.wikipedia.org/wiki/Thread_(computing)" TargetMode="External"/><Relationship Id="rId9" Type="http://schemas.openxmlformats.org/officeDocument/2006/relationships/hyperlink" Target="https://en.wikipedia.org/wiki/FreeBSD" TargetMode="External"/><Relationship Id="rId14" Type="http://schemas.openxmlformats.org/officeDocument/2006/relationships/hyperlink" Target="https://en.wikipedia.org/wiki/Solaris_(operating_system)" TargetMode="External"/></Relationships>
</file>

<file path=ppt/notesSlides/_rels/notes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Unix-like" TargetMode="External"/><Relationship Id="rId13" Type="http://schemas.openxmlformats.org/officeDocument/2006/relationships/hyperlink" Target="https://en.wikipedia.org/wiki/Mac_OS_X" TargetMode="External"/><Relationship Id="rId18" Type="http://schemas.openxmlformats.org/officeDocument/2006/relationships/hyperlink" Target="https://en.wikipedia.org/wiki/Third-party_developer" TargetMode="External"/><Relationship Id="rId3" Type="http://schemas.openxmlformats.org/officeDocument/2006/relationships/hyperlink" Target="https://en.wikipedia.org/wiki/Execution_model" TargetMode="External"/><Relationship Id="rId7" Type="http://schemas.openxmlformats.org/officeDocument/2006/relationships/hyperlink" Target="https://en.wikipedia.org/wiki/IEEE" TargetMode="External"/><Relationship Id="rId12" Type="http://schemas.openxmlformats.org/officeDocument/2006/relationships/hyperlink" Target="https://en.wikipedia.org/wiki/Linux" TargetMode="External"/><Relationship Id="rId17" Type="http://schemas.openxmlformats.org/officeDocument/2006/relationships/hyperlink" Target="https://en.wikipedia.org/wiki/Windows_Services_for_UNIX" TargetMode="External"/><Relationship Id="rId2" Type="http://schemas.openxmlformats.org/officeDocument/2006/relationships/slide" Target="../slides/slide24.xml"/><Relationship Id="rId16" Type="http://schemas.openxmlformats.org/officeDocument/2006/relationships/hyperlink" Target="https://en.wikipedia.org/wiki/Microsoft_Windows" TargetMode="External"/><Relationship Id="rId20" Type="http://schemas.openxmlformats.org/officeDocument/2006/relationships/hyperlink" Target="https://en.wikipedia.org/wiki/Windows_API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POSIX" TargetMode="External"/><Relationship Id="rId11" Type="http://schemas.openxmlformats.org/officeDocument/2006/relationships/hyperlink" Target="https://en.wikipedia.org/wiki/OpenBSD" TargetMode="External"/><Relationship Id="rId5" Type="http://schemas.openxmlformats.org/officeDocument/2006/relationships/hyperlink" Target="https://en.wikipedia.org/wiki/Application_programming_interface" TargetMode="External"/><Relationship Id="rId15" Type="http://schemas.openxmlformats.org/officeDocument/2006/relationships/hyperlink" Target="https://en.wikipedia.org/wiki/DR-DOS" TargetMode="External"/><Relationship Id="rId10" Type="http://schemas.openxmlformats.org/officeDocument/2006/relationships/hyperlink" Target="https://en.wikipedia.org/wiki/NetBSD" TargetMode="External"/><Relationship Id="rId19" Type="http://schemas.openxmlformats.org/officeDocument/2006/relationships/hyperlink" Target="https://en.wikipedia.org/wiki/POSIX_Threads#cite_note-1" TargetMode="External"/><Relationship Id="rId4" Type="http://schemas.openxmlformats.org/officeDocument/2006/relationships/hyperlink" Target="https://en.wikipedia.org/wiki/Thread_(computing)" TargetMode="External"/><Relationship Id="rId9" Type="http://schemas.openxmlformats.org/officeDocument/2006/relationships/hyperlink" Target="https://en.wikipedia.org/wiki/FreeBSD" TargetMode="External"/><Relationship Id="rId14" Type="http://schemas.openxmlformats.org/officeDocument/2006/relationships/hyperlink" Target="https://en.wikipedia.org/wiki/Solaris_(operating_system)" TargetMode="External"/></Relationships>
</file>

<file path=ppt/notesSlides/_rels/notes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Unix-like" TargetMode="External"/><Relationship Id="rId13" Type="http://schemas.openxmlformats.org/officeDocument/2006/relationships/hyperlink" Target="https://en.wikipedia.org/wiki/Mac_OS_X" TargetMode="External"/><Relationship Id="rId18" Type="http://schemas.openxmlformats.org/officeDocument/2006/relationships/hyperlink" Target="https://en.wikipedia.org/wiki/Third-party_developer" TargetMode="External"/><Relationship Id="rId3" Type="http://schemas.openxmlformats.org/officeDocument/2006/relationships/hyperlink" Target="https://en.wikipedia.org/wiki/Execution_model" TargetMode="External"/><Relationship Id="rId7" Type="http://schemas.openxmlformats.org/officeDocument/2006/relationships/hyperlink" Target="https://en.wikipedia.org/wiki/IEEE" TargetMode="External"/><Relationship Id="rId12" Type="http://schemas.openxmlformats.org/officeDocument/2006/relationships/hyperlink" Target="https://en.wikipedia.org/wiki/Linux" TargetMode="External"/><Relationship Id="rId17" Type="http://schemas.openxmlformats.org/officeDocument/2006/relationships/hyperlink" Target="https://en.wikipedia.org/wiki/Windows_Services_for_UNIX" TargetMode="External"/><Relationship Id="rId2" Type="http://schemas.openxmlformats.org/officeDocument/2006/relationships/slide" Target="../slides/slide25.xml"/><Relationship Id="rId16" Type="http://schemas.openxmlformats.org/officeDocument/2006/relationships/hyperlink" Target="https://en.wikipedia.org/wiki/Microsoft_Windows" TargetMode="External"/><Relationship Id="rId20" Type="http://schemas.openxmlformats.org/officeDocument/2006/relationships/hyperlink" Target="https://en.wikipedia.org/wiki/Windows_API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POSIX" TargetMode="External"/><Relationship Id="rId11" Type="http://schemas.openxmlformats.org/officeDocument/2006/relationships/hyperlink" Target="https://en.wikipedia.org/wiki/OpenBSD" TargetMode="External"/><Relationship Id="rId5" Type="http://schemas.openxmlformats.org/officeDocument/2006/relationships/hyperlink" Target="https://en.wikipedia.org/wiki/Application_programming_interface" TargetMode="External"/><Relationship Id="rId15" Type="http://schemas.openxmlformats.org/officeDocument/2006/relationships/hyperlink" Target="https://en.wikipedia.org/wiki/DR-DOS" TargetMode="External"/><Relationship Id="rId10" Type="http://schemas.openxmlformats.org/officeDocument/2006/relationships/hyperlink" Target="https://en.wikipedia.org/wiki/NetBSD" TargetMode="External"/><Relationship Id="rId19" Type="http://schemas.openxmlformats.org/officeDocument/2006/relationships/hyperlink" Target="https://en.wikipedia.org/wiki/POSIX_Threads#cite_note-1" TargetMode="External"/><Relationship Id="rId4" Type="http://schemas.openxmlformats.org/officeDocument/2006/relationships/hyperlink" Target="https://en.wikipedia.org/wiki/Thread_(computing)" TargetMode="External"/><Relationship Id="rId9" Type="http://schemas.openxmlformats.org/officeDocument/2006/relationships/hyperlink" Target="https://en.wikipedia.org/wiki/FreeBSD" TargetMode="External"/><Relationship Id="rId14" Type="http://schemas.openxmlformats.org/officeDocument/2006/relationships/hyperlink" Target="https://en.wikipedia.org/wiki/Solaris_(operating_system)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25A137-AA7B-6040-BEE2-8CA520FC8CED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79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8B5E1933-E9B0-784E-9C0D-3F3A84A264C9}" type="slidenum">
              <a:rPr lang="en-US">
                <a:latin typeface="Times New Roman" charset="0"/>
              </a:rPr>
              <a:pPr/>
              <a:t>11</a:t>
            </a:fld>
            <a:endParaRPr lang="en-US">
              <a:latin typeface="Times New Roman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47500" lnSpcReduction="20000"/>
          </a:bodyPr>
          <a:lstStyle/>
          <a:p>
            <a:r>
              <a:rPr lang="en-US" sz="3400" dirty="0">
                <a:ea typeface="MS PGothic" charset="0"/>
              </a:rPr>
              <a:t>A data set is shared among a number of concurrent processes</a:t>
            </a:r>
          </a:p>
          <a:p>
            <a:pPr lvl="1"/>
            <a:r>
              <a:rPr lang="en-US" sz="3400" dirty="0">
                <a:ea typeface="MS PGothic" charset="0"/>
              </a:rPr>
              <a:t>Readers – only read the data set; they do </a:t>
            </a:r>
            <a:r>
              <a:rPr lang="en-US" sz="3400" b="1" i="1" dirty="0">
                <a:ea typeface="MS PGothic" charset="0"/>
              </a:rPr>
              <a:t>not</a:t>
            </a:r>
            <a:r>
              <a:rPr lang="en-US" sz="3400" b="1" dirty="0">
                <a:ea typeface="MS PGothic" charset="0"/>
              </a:rPr>
              <a:t> </a:t>
            </a:r>
            <a:r>
              <a:rPr lang="en-US" sz="3400" dirty="0">
                <a:ea typeface="MS PGothic" charset="0"/>
              </a:rPr>
              <a:t>perform any updates</a:t>
            </a:r>
          </a:p>
          <a:p>
            <a:pPr lvl="1"/>
            <a:r>
              <a:rPr lang="en-US" sz="3400" dirty="0">
                <a:ea typeface="MS PGothic" charset="0"/>
              </a:rPr>
              <a:t>Writers   – can both read and write</a:t>
            </a:r>
          </a:p>
          <a:p>
            <a:r>
              <a:rPr lang="en-US" sz="3400" dirty="0">
                <a:ea typeface="MS PGothic" charset="0"/>
              </a:rPr>
              <a:t>Problem – allow multiple readers to read at the same time</a:t>
            </a:r>
          </a:p>
          <a:p>
            <a:pPr lvl="1"/>
            <a:r>
              <a:rPr lang="en-US" sz="3400" dirty="0">
                <a:ea typeface="MS PGothic" charset="0"/>
              </a:rPr>
              <a:t>Only one single writer can access the shared data at the same time</a:t>
            </a:r>
          </a:p>
          <a:p>
            <a:r>
              <a:rPr lang="en-US" sz="3400" dirty="0">
                <a:ea typeface="MS PGothic" charset="0"/>
              </a:rPr>
              <a:t>Several variations of how readers and writers are considered  – all involve some form of priorities</a:t>
            </a:r>
          </a:p>
          <a:p>
            <a:r>
              <a:rPr lang="en-US" sz="3400" dirty="0">
                <a:ea typeface="MS PGothic" charset="0"/>
              </a:rPr>
              <a:t>Shared Data</a:t>
            </a:r>
          </a:p>
          <a:p>
            <a:pPr lvl="1"/>
            <a:r>
              <a:rPr lang="en-US" sz="3400" dirty="0">
                <a:ea typeface="MS PGothic" charset="0"/>
              </a:rPr>
              <a:t>Data set</a:t>
            </a:r>
          </a:p>
          <a:p>
            <a:pPr lvl="1"/>
            <a:r>
              <a:rPr lang="en-US" sz="3400" dirty="0">
                <a:ea typeface="MS PGothic" charset="0"/>
              </a:rPr>
              <a:t>Semaphore</a:t>
            </a:r>
            <a:r>
              <a:rPr lang="en-US" sz="3400" b="1" dirty="0">
                <a:solidFill>
                  <a:srgbClr val="000000"/>
                </a:solidFill>
                <a:ea typeface="MS PGothic" charset="0"/>
              </a:rPr>
              <a:t> </a:t>
            </a:r>
            <a:r>
              <a:rPr lang="en-US" sz="3400" b="1" dirty="0" err="1">
                <a:solidFill>
                  <a:srgbClr val="000000"/>
                </a:solidFill>
                <a:ea typeface="MS PGothic" charset="0"/>
              </a:rPr>
              <a:t>rw_mutex</a:t>
            </a:r>
            <a:r>
              <a:rPr lang="en-US" sz="3400" b="1" dirty="0">
                <a:solidFill>
                  <a:srgbClr val="000000"/>
                </a:solidFill>
                <a:ea typeface="MS PGothic" charset="0"/>
              </a:rPr>
              <a:t> </a:t>
            </a:r>
            <a:r>
              <a:rPr lang="en-US" sz="3400" dirty="0">
                <a:ea typeface="MS PGothic" charset="0"/>
              </a:rPr>
              <a:t>initialized to 1</a:t>
            </a:r>
          </a:p>
          <a:p>
            <a:pPr lvl="1"/>
            <a:r>
              <a:rPr lang="en-US" sz="3400" dirty="0">
                <a:ea typeface="MS PGothic" charset="0"/>
              </a:rPr>
              <a:t>Semaphore </a:t>
            </a:r>
            <a:r>
              <a:rPr lang="en-US" sz="3400" b="1" dirty="0" err="1">
                <a:solidFill>
                  <a:srgbClr val="000000"/>
                </a:solidFill>
                <a:ea typeface="MS PGothic" charset="0"/>
              </a:rPr>
              <a:t>mutex</a:t>
            </a:r>
            <a:r>
              <a:rPr lang="en-US" sz="3400" b="1" dirty="0">
                <a:solidFill>
                  <a:srgbClr val="000000"/>
                </a:solidFill>
                <a:ea typeface="MS PGothic" charset="0"/>
              </a:rPr>
              <a:t> </a:t>
            </a:r>
            <a:r>
              <a:rPr lang="en-US" sz="3400" dirty="0">
                <a:ea typeface="MS PGothic" charset="0"/>
              </a:rPr>
              <a:t>initialized to 1</a:t>
            </a:r>
          </a:p>
          <a:p>
            <a:pPr lvl="1"/>
            <a:r>
              <a:rPr lang="en-US" sz="3400" dirty="0">
                <a:ea typeface="MS PGothic" charset="0"/>
              </a:rPr>
              <a:t>Integer </a:t>
            </a:r>
            <a:r>
              <a:rPr lang="en-US" sz="3400" b="1" dirty="0" err="1">
                <a:solidFill>
                  <a:srgbClr val="000000"/>
                </a:solidFill>
                <a:ea typeface="MS PGothic" charset="0"/>
              </a:rPr>
              <a:t>read_count</a:t>
            </a:r>
            <a:r>
              <a:rPr lang="en-US" sz="3400" dirty="0">
                <a:ea typeface="MS PGothic" charset="0"/>
              </a:rPr>
              <a:t> initialized to 0</a:t>
            </a:r>
            <a:endParaRPr lang="en-US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29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0386467F-8F42-984C-A5B6-3D5376C3468D}" type="slidenum">
              <a:rPr lang="en-US">
                <a:latin typeface="Times New Roman" charset="0"/>
              </a:rPr>
              <a:pPr/>
              <a:t>12</a:t>
            </a:fld>
            <a:endParaRPr lang="en-US">
              <a:latin typeface="Times New Roman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161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0386467F-8F42-984C-A5B6-3D5376C3468D}" type="slidenum">
              <a:rPr lang="en-US">
                <a:latin typeface="Times New Roman" charset="0"/>
              </a:rPr>
              <a:pPr/>
              <a:t>13</a:t>
            </a:fld>
            <a:endParaRPr lang="en-US">
              <a:latin typeface="Times New Roman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4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a typeface="MS PGothic" charset="0"/>
              </a:rPr>
              <a:t>Problem is solved on some systems by kernel providing reader-writer locks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25A137-AA7B-6040-BEE2-8CA520FC8CED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56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5308FC48-935C-DA43-98E1-B1BE32B226D4}" type="slidenum">
              <a:rPr lang="en-US">
                <a:latin typeface="Times New Roman" charset="0"/>
              </a:rPr>
              <a:pPr/>
              <a:t>15</a:t>
            </a:fld>
            <a:endParaRPr lang="en-US">
              <a:latin typeface="Times New Roman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tabLst>
                <a:tab pos="1365250" algn="l"/>
                <a:tab pos="1538288" algn="l"/>
              </a:tabLst>
            </a:pPr>
            <a:r>
              <a:rPr lang="en-US" sz="2000" dirty="0">
                <a:ea typeface="MS PGothic" charset="0"/>
              </a:rPr>
              <a:t>Philosophers spend their lives alternating thinking and eating</a:t>
            </a:r>
          </a:p>
          <a:p>
            <a:pPr>
              <a:tabLst>
                <a:tab pos="1365250" algn="l"/>
                <a:tab pos="1538288" algn="l"/>
              </a:tabLst>
            </a:pPr>
            <a:r>
              <a:rPr lang="en-US" sz="2000" dirty="0">
                <a:ea typeface="MS PGothic" charset="0"/>
              </a:rPr>
              <a:t>Don’</a:t>
            </a:r>
            <a:r>
              <a:rPr lang="en-US" altLang="ja-JP" sz="2000" dirty="0">
                <a:ea typeface="MS PGothic" charset="0"/>
              </a:rPr>
              <a:t>t interact with their neighbors, occasionally try to pick up 2 chopsticks (one at a time) to eat from bowl</a:t>
            </a:r>
          </a:p>
          <a:p>
            <a:pPr lvl="1">
              <a:tabLst>
                <a:tab pos="1365250" algn="l"/>
                <a:tab pos="1538288" algn="l"/>
              </a:tabLst>
            </a:pPr>
            <a:r>
              <a:rPr lang="en-US" sz="2000" dirty="0">
                <a:ea typeface="MS PGothic" charset="0"/>
              </a:rPr>
              <a:t>Need both to eat, then release both when done</a:t>
            </a:r>
          </a:p>
          <a:p>
            <a:pPr>
              <a:tabLst>
                <a:tab pos="1365250" algn="l"/>
                <a:tab pos="1538288" algn="l"/>
              </a:tabLst>
            </a:pPr>
            <a:r>
              <a:rPr lang="en-US" sz="2000" dirty="0">
                <a:ea typeface="MS PGothic" charset="0"/>
              </a:rPr>
              <a:t>In the case of 5 philosophers</a:t>
            </a:r>
          </a:p>
          <a:p>
            <a:pPr lvl="1">
              <a:tabLst>
                <a:tab pos="1365250" algn="l"/>
                <a:tab pos="1538288" algn="l"/>
              </a:tabLst>
            </a:pPr>
            <a:r>
              <a:rPr lang="en-US" sz="2000" dirty="0">
                <a:ea typeface="MS PGothic" charset="0"/>
              </a:rPr>
              <a:t>Shared data </a:t>
            </a:r>
          </a:p>
          <a:p>
            <a:pPr lvl="2">
              <a:tabLst>
                <a:tab pos="1365250" algn="l"/>
                <a:tab pos="1538288" algn="l"/>
              </a:tabLst>
            </a:pPr>
            <a:r>
              <a:rPr lang="en-US" sz="2000" dirty="0">
                <a:ea typeface="MS PGothic" charset="0"/>
              </a:rPr>
              <a:t>Bowl of rice (data set)</a:t>
            </a:r>
          </a:p>
          <a:p>
            <a:pPr lvl="2">
              <a:tabLst>
                <a:tab pos="1365250" algn="l"/>
                <a:tab pos="1538288" algn="l"/>
              </a:tabLst>
            </a:pPr>
            <a:r>
              <a:rPr lang="en-US" sz="2000" dirty="0">
                <a:ea typeface="MS PGothic" charset="0"/>
              </a:rPr>
              <a:t>Semaphore </a:t>
            </a:r>
            <a:r>
              <a:rPr lang="en-US" sz="2000" dirty="0">
                <a:solidFill>
                  <a:srgbClr val="FF0000"/>
                </a:solidFill>
                <a:ea typeface="MS PGothic" charset="0"/>
              </a:rPr>
              <a:t>chopstick [5]</a:t>
            </a:r>
            <a:r>
              <a:rPr lang="en-US" sz="2000" dirty="0">
                <a:ea typeface="MS PGothic" charset="0"/>
              </a:rPr>
              <a:t> initialized to 1</a:t>
            </a:r>
          </a:p>
          <a:p>
            <a:endParaRPr lang="en-US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846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115C3C6C-309A-4147-ACAB-85C8E1CB3451}" type="slidenum">
              <a:rPr lang="en-US">
                <a:latin typeface="Times New Roman" charset="0"/>
              </a:rPr>
              <a:pPr/>
              <a:t>16</a:t>
            </a:fld>
            <a:endParaRPr lang="en-US">
              <a:latin typeface="Times New Roman" charset="0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246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115C3C6C-309A-4147-ACAB-85C8E1CB3451}" type="slidenum">
              <a:rPr lang="en-US">
                <a:latin typeface="Times New Roman" charset="0"/>
              </a:rPr>
              <a:pPr/>
              <a:t>17</a:t>
            </a:fld>
            <a:endParaRPr lang="en-US">
              <a:latin typeface="Times New Roman" charset="0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071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C31A68F1-7016-CE44-A305-9C9EDEC27A4B}" type="slidenum">
              <a:rPr lang="en-US">
                <a:latin typeface="Times New Roman" charset="0"/>
              </a:rPr>
              <a:pPr/>
              <a:t>18</a:t>
            </a:fld>
            <a:endParaRPr lang="en-US">
              <a:latin typeface="Times New Roman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9760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8730163B-1A6B-CC48-AC70-E4B848CAA64A}" type="slidenum">
              <a:rPr lang="en-US">
                <a:latin typeface="Times New Roman" charset="0"/>
              </a:rPr>
              <a:pPr/>
              <a:t>19</a:t>
            </a:fld>
            <a:endParaRPr lang="en-US">
              <a:latin typeface="Times New Roman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ea typeface="MS PGothic" charset="0"/>
              </a:rPr>
              <a:t>Inverse order: signal</a:t>
            </a:r>
            <a:r>
              <a:rPr lang="en-US" baseline="0" dirty="0">
                <a:ea typeface="MS PGothic" charset="0"/>
              </a:rPr>
              <a:t>(</a:t>
            </a:r>
            <a:r>
              <a:rPr lang="en-US" baseline="0" dirty="0" err="1">
                <a:ea typeface="MS PGothic" charset="0"/>
              </a:rPr>
              <a:t>mutex</a:t>
            </a:r>
            <a:r>
              <a:rPr lang="en-US" baseline="0" dirty="0">
                <a:ea typeface="MS PGothic" charset="0"/>
              </a:rPr>
              <a:t>)  wait(</a:t>
            </a:r>
            <a:r>
              <a:rPr lang="en-US" baseline="0" dirty="0" err="1">
                <a:ea typeface="MS PGothic" charset="0"/>
              </a:rPr>
              <a:t>mutex</a:t>
            </a:r>
            <a:r>
              <a:rPr lang="en-US" baseline="0" dirty="0">
                <a:ea typeface="MS PGothic" charset="0"/>
              </a:rPr>
              <a:t>)</a:t>
            </a:r>
          </a:p>
          <a:p>
            <a:r>
              <a:rPr lang="en-US" baseline="0" dirty="0" err="1">
                <a:ea typeface="MS PGothic" charset="0"/>
              </a:rPr>
              <a:t>Repeate</a:t>
            </a:r>
            <a:r>
              <a:rPr lang="en-US" baseline="0" dirty="0">
                <a:ea typeface="MS PGothic" charset="0"/>
              </a:rPr>
              <a:t> calls: wait, wait</a:t>
            </a:r>
          </a:p>
          <a:p>
            <a:r>
              <a:rPr lang="en-US" baseline="0" dirty="0">
                <a:ea typeface="MS PGothic" charset="0"/>
              </a:rPr>
              <a:t>Omitted calls.</a:t>
            </a:r>
            <a:endParaRPr lang="en-US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6768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8730163B-1A6B-CC48-AC70-E4B848CAA64A}" type="slidenum">
              <a:rPr lang="en-US">
                <a:latin typeface="Times New Roman" charset="0"/>
              </a:rPr>
              <a:pPr/>
              <a:t>20</a:t>
            </a:fld>
            <a:endParaRPr lang="en-US">
              <a:latin typeface="Times New Roman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Reference: https://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en.wikipedia.org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/wiki/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POSIX_Threads</a:t>
            </a: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POSIX Threads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usually referred to as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Pthreads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is 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3" tooltip="Execution model"/>
              </a:rPr>
              <a:t>execution model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that exists independently from a language, as well as a parallel execution model. It allows a program to control multiple different flows of work that overlap in time. Each flow of work is referred to as a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4" tooltip="Thread (computing)"/>
              </a:rPr>
              <a:t>thread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and creation and control over these flows is achieved by making calls to the POSIX Threads API. POSIX Threads is 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5" tooltip="Application programming interface"/>
              </a:rPr>
              <a:t>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defined by the standard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6" tooltip="POSIX"/>
              </a:rPr>
              <a:t>POSIX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.1c, Threads extensions (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7" tooltip="IEEE"/>
              </a:rPr>
              <a:t>IEEE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Std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1003.1c-1995)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Implementations of the API are available on many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8" tooltip="Unix-like"/>
              </a:rPr>
              <a:t>Unix-like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POSIX-conformant operating systems such as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9" tooltip="FreeBSD"/>
              </a:rPr>
              <a:t>FreeBSD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0" tooltip="NetBSD"/>
              </a:rPr>
              <a:t>NetBSD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1" tooltip="OpenBSD"/>
              </a:rPr>
              <a:t>OpenBSD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2" tooltip="Linux"/>
              </a:rPr>
              <a:t>Linux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3" tooltip="Mac OS X"/>
              </a:rPr>
              <a:t>Mac OS 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4" tooltip="Solaris (operating system)"/>
              </a:rPr>
              <a:t>Solaris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typically bundled as a library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libpthread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.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5" tooltip="DR-DOS"/>
              </a:rPr>
              <a:t>DR-DOS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6" tooltip="Microsoft Windows"/>
              </a:rPr>
              <a:t>Microsoft Windows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implementations also exist: within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7" tooltip="Windows Services for UNIX"/>
              </a:rPr>
              <a:t>SFU/SUA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subsystem which provides a native implementation of a number of POSIX APIs, and also within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8" tooltip="Third-party developer"/>
              </a:rPr>
              <a:t>third-party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packages such as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pthreads-w32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9"/>
              </a:rPr>
              <a:t>[1]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which implements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pthreads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on top of existing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20" tooltip="Windows API"/>
              </a:rPr>
              <a:t>Windows 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pthread.h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994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2F9450A1-FCD5-9040-BF46-47D9AFDB6150}" type="slidenum">
              <a:rPr lang="en-US">
                <a:latin typeface="Times New Roman" charset="0"/>
              </a:rPr>
              <a:pPr/>
              <a:t>3</a:t>
            </a:fld>
            <a:endParaRPr lang="en-US">
              <a:latin typeface="Times New Roman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20000"/>
          </a:bodyPr>
          <a:lstStyle/>
          <a:p>
            <a:r>
              <a:rPr lang="en-US" sz="1200" dirty="0">
                <a:latin typeface="+mn-lt"/>
                <a:ea typeface="MS PGothic" charset="0"/>
              </a:rPr>
              <a:t>2018 Fall. From Lecture 12 Slides 18-26.</a:t>
            </a:r>
          </a:p>
          <a:p>
            <a:endParaRPr lang="en-US" sz="1200" dirty="0">
              <a:latin typeface="+mn-lt"/>
              <a:ea typeface="MS PGothic" charset="0"/>
            </a:endParaRPr>
          </a:p>
          <a:p>
            <a:r>
              <a:rPr lang="en-US" sz="1200" dirty="0">
                <a:latin typeface="+mn-lt"/>
                <a:ea typeface="MS PGothic" charset="0"/>
              </a:rPr>
              <a:t>Semaphore </a:t>
            </a:r>
            <a:r>
              <a:rPr lang="en-US" sz="1200" b="1" dirty="0">
                <a:solidFill>
                  <a:srgbClr val="000000"/>
                </a:solidFill>
                <a:latin typeface="+mn-lt"/>
                <a:ea typeface="MS PGothic" charset="0"/>
                <a:cs typeface="Courier New" charset="0"/>
              </a:rPr>
              <a:t>mutex:</a:t>
            </a:r>
            <a:r>
              <a:rPr lang="en-US" sz="1200" dirty="0">
                <a:solidFill>
                  <a:srgbClr val="000000"/>
                </a:solidFill>
                <a:latin typeface="+mn-lt"/>
                <a:ea typeface="MS PGothic" charset="0"/>
              </a:rPr>
              <a:t> i</a:t>
            </a:r>
            <a:r>
              <a:rPr lang="en-US" sz="1200" dirty="0">
                <a:latin typeface="+mn-lt"/>
                <a:ea typeface="MS PGothic" charset="0"/>
              </a:rPr>
              <a:t>nitial value 1</a:t>
            </a:r>
          </a:p>
          <a:p>
            <a:r>
              <a:rPr lang="en-US" sz="1200" dirty="0">
                <a:solidFill>
                  <a:srgbClr val="000000"/>
                </a:solidFill>
                <a:latin typeface="+mn-lt"/>
                <a:ea typeface="MS PGothic" charset="0"/>
              </a:rPr>
              <a:t>Semaphore </a:t>
            </a:r>
            <a:r>
              <a:rPr lang="en-US" sz="1200" b="1" dirty="0">
                <a:solidFill>
                  <a:srgbClr val="000000"/>
                </a:solidFill>
                <a:latin typeface="+mn-lt"/>
                <a:ea typeface="MS PGothic" charset="0"/>
                <a:cs typeface="Courier New" charset="0"/>
              </a:rPr>
              <a:t>full (</a:t>
            </a:r>
            <a:r>
              <a:rPr lang="en-US" sz="1200" b="1" dirty="0" err="1">
                <a:solidFill>
                  <a:srgbClr val="000000"/>
                </a:solidFill>
                <a:latin typeface="+mn-lt"/>
                <a:ea typeface="MS PGothic" charset="0"/>
                <a:cs typeface="Courier New" charset="0"/>
              </a:rPr>
              <a:t>full_bucket</a:t>
            </a:r>
            <a:r>
              <a:rPr lang="en-US" sz="1200" b="1" dirty="0">
                <a:solidFill>
                  <a:srgbClr val="000000"/>
                </a:solidFill>
                <a:latin typeface="+mn-lt"/>
                <a:ea typeface="MS PGothic" charset="0"/>
                <a:cs typeface="Courier New" charset="0"/>
              </a:rPr>
              <a:t>):</a:t>
            </a:r>
            <a:r>
              <a:rPr lang="en-US" sz="1200" dirty="0">
                <a:solidFill>
                  <a:srgbClr val="000000"/>
                </a:solidFill>
                <a:latin typeface="+mn-lt"/>
                <a:ea typeface="MS PGothic" charset="0"/>
              </a:rPr>
              <a:t> initial </a:t>
            </a:r>
            <a:r>
              <a:rPr lang="en-US" sz="1200" dirty="0">
                <a:latin typeface="+mn-lt"/>
                <a:ea typeface="MS PGothic" charset="0"/>
              </a:rPr>
              <a:t>value 0</a:t>
            </a:r>
          </a:p>
          <a:p>
            <a:r>
              <a:rPr lang="en-US" sz="1200" dirty="0">
                <a:latin typeface="+mn-lt"/>
                <a:ea typeface="MS PGothic" charset="0"/>
              </a:rPr>
              <a:t>Semaphore </a:t>
            </a:r>
            <a:r>
              <a:rPr lang="en-US" sz="1200" b="1" dirty="0">
                <a:solidFill>
                  <a:srgbClr val="000000"/>
                </a:solidFill>
                <a:latin typeface="+mn-lt"/>
                <a:ea typeface="MS PGothic" charset="0"/>
                <a:cs typeface="Courier New" charset="0"/>
              </a:rPr>
              <a:t>empty (</a:t>
            </a:r>
            <a:r>
              <a:rPr lang="en-US" sz="1200" b="1" dirty="0" err="1">
                <a:solidFill>
                  <a:srgbClr val="000000"/>
                </a:solidFill>
                <a:latin typeface="+mn-lt"/>
                <a:ea typeface="MS PGothic" charset="0"/>
                <a:cs typeface="Courier New" charset="0"/>
              </a:rPr>
              <a:t>empty_bucket</a:t>
            </a:r>
            <a:r>
              <a:rPr lang="en-US" sz="1200" b="1" dirty="0">
                <a:solidFill>
                  <a:srgbClr val="000000"/>
                </a:solidFill>
                <a:latin typeface="+mn-lt"/>
                <a:ea typeface="MS PGothic" charset="0"/>
                <a:cs typeface="Courier New" charset="0"/>
              </a:rPr>
              <a:t>) </a:t>
            </a:r>
            <a:r>
              <a:rPr lang="en-US" sz="1200" dirty="0">
                <a:solidFill>
                  <a:srgbClr val="000000"/>
                </a:solidFill>
                <a:latin typeface="+mn-lt"/>
                <a:ea typeface="MS PGothic" charset="0"/>
              </a:rPr>
              <a:t>initial </a:t>
            </a:r>
            <a:r>
              <a:rPr lang="en-US" sz="1200" dirty="0">
                <a:latin typeface="+mn-lt"/>
                <a:ea typeface="MS PGothic" charset="0"/>
              </a:rPr>
              <a:t>value 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+mn-lt"/>
              <a:ea typeface="MS PGothic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+mn-lt"/>
              <a:ea typeface="MS PGothic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+mn-lt"/>
                <a:ea typeface="MS PGothic" charset="0"/>
              </a:rPr>
              <a:t>Classical Problems of Synchronization</a:t>
            </a:r>
            <a:endParaRPr lang="en-US" dirty="0">
              <a:latin typeface="Helvetica" charset="0"/>
              <a:ea typeface="MS PGothic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Helvetica" charset="0"/>
              <a:ea typeface="MS PGothic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Helvetica" charset="0"/>
                <a:ea typeface="MS PGothic" charset="0"/>
              </a:rPr>
              <a:t>Classical problems used to test newly-proposed synchronization schemes</a:t>
            </a:r>
          </a:p>
          <a:p>
            <a:pPr marL="514350" indent="-457200"/>
            <a:endParaRPr lang="en-US" dirty="0">
              <a:latin typeface="+mn-lt"/>
              <a:ea typeface="MS PGothic" charset="0"/>
            </a:endParaRPr>
          </a:p>
          <a:p>
            <a:pPr marL="514350" indent="-457200"/>
            <a:r>
              <a:rPr lang="en-US" dirty="0">
                <a:latin typeface="Helvetica" charset="0"/>
                <a:ea typeface="MS PGothic" charset="0"/>
              </a:rPr>
              <a:t>Bounded-Buffer Problem</a:t>
            </a:r>
          </a:p>
          <a:p>
            <a:pPr marL="514350" indent="-457200"/>
            <a:endParaRPr lang="en-US" dirty="0">
              <a:latin typeface="Helvetica" charset="0"/>
              <a:ea typeface="MS PGothic" charset="0"/>
            </a:endParaRPr>
          </a:p>
          <a:p>
            <a:pPr marL="514350" indent="-457200"/>
            <a:r>
              <a:rPr lang="en-US" dirty="0">
                <a:latin typeface="Helvetica" charset="0"/>
                <a:ea typeface="MS PGothic" charset="0"/>
              </a:rPr>
              <a:t>Readers and Writers Problem</a:t>
            </a:r>
          </a:p>
          <a:p>
            <a:pPr marL="514350" indent="-457200"/>
            <a:endParaRPr lang="en-US" dirty="0">
              <a:latin typeface="Helvetica" charset="0"/>
              <a:ea typeface="MS PGothic" charset="0"/>
            </a:endParaRPr>
          </a:p>
          <a:p>
            <a:pPr marL="514350" indent="-457200"/>
            <a:r>
              <a:rPr lang="en-US" dirty="0">
                <a:latin typeface="Helvetica" charset="0"/>
                <a:ea typeface="MS PGothic" charset="0"/>
              </a:rPr>
              <a:t>Dining-Philosophers Problem</a:t>
            </a:r>
          </a:p>
          <a:p>
            <a:pPr marL="514350" indent="-457200"/>
            <a:endParaRPr lang="en-US" dirty="0">
              <a:latin typeface="Helvetica" charset="0"/>
              <a:ea typeface="MS PGothic" charset="0"/>
            </a:endParaRPr>
          </a:p>
          <a:p>
            <a:pPr marL="514350" indent="-457200"/>
            <a:endParaRPr lang="en-US" dirty="0">
              <a:latin typeface="Helvetica" charset="0"/>
              <a:ea typeface="MS PGothic" charset="0"/>
            </a:endParaRPr>
          </a:p>
          <a:p>
            <a:pPr marL="514350" indent="-457200"/>
            <a:endParaRPr lang="en-US" dirty="0">
              <a:latin typeface="Helvetica" charset="0"/>
              <a:ea typeface="MS PGothic" charset="0"/>
            </a:endParaRPr>
          </a:p>
          <a:p>
            <a:r>
              <a:rPr lang="en-US" sz="1200" dirty="0">
                <a:ea typeface="MS PGothic" charset="0"/>
              </a:rPr>
              <a:t>Semaphore </a:t>
            </a:r>
            <a:r>
              <a:rPr lang="en-US" sz="1200" b="1" dirty="0" err="1">
                <a:solidFill>
                  <a:srgbClr val="000000"/>
                </a:solidFill>
                <a:ea typeface="MS PGothic" charset="0"/>
                <a:cs typeface="Courier New" charset="0"/>
              </a:rPr>
              <a:t>mutex</a:t>
            </a:r>
            <a:r>
              <a:rPr lang="en-US" sz="1200" dirty="0">
                <a:solidFill>
                  <a:srgbClr val="000000"/>
                </a:solidFill>
                <a:ea typeface="MS PGothic" charset="0"/>
              </a:rPr>
              <a:t> i</a:t>
            </a:r>
            <a:r>
              <a:rPr lang="en-US" sz="1200" dirty="0">
                <a:ea typeface="MS PGothic" charset="0"/>
              </a:rPr>
              <a:t>nitialized to the value 1</a:t>
            </a:r>
          </a:p>
          <a:p>
            <a:r>
              <a:rPr lang="en-US" sz="1200" dirty="0">
                <a:solidFill>
                  <a:srgbClr val="000000"/>
                </a:solidFill>
                <a:ea typeface="MS PGothic" charset="0"/>
              </a:rPr>
              <a:t>Semaphore </a:t>
            </a:r>
            <a:r>
              <a:rPr lang="en-US" sz="1200" b="1" dirty="0">
                <a:solidFill>
                  <a:srgbClr val="000000"/>
                </a:solidFill>
                <a:ea typeface="MS PGothic" charset="0"/>
                <a:cs typeface="Courier New" charset="0"/>
              </a:rPr>
              <a:t>full</a:t>
            </a:r>
            <a:r>
              <a:rPr lang="en-US" sz="1200" dirty="0">
                <a:solidFill>
                  <a:srgbClr val="000000"/>
                </a:solidFill>
                <a:ea typeface="MS PGothic" charset="0"/>
              </a:rPr>
              <a:t> initialized </a:t>
            </a:r>
            <a:r>
              <a:rPr lang="en-US" sz="1200" dirty="0">
                <a:ea typeface="MS PGothic" charset="0"/>
              </a:rPr>
              <a:t>to the value 0</a:t>
            </a:r>
          </a:p>
          <a:p>
            <a:r>
              <a:rPr lang="en-US" sz="1200" dirty="0">
                <a:ea typeface="MS PGothic" charset="0"/>
              </a:rPr>
              <a:t>Semaphore </a:t>
            </a:r>
            <a:r>
              <a:rPr lang="en-US" sz="1200" b="1" dirty="0">
                <a:solidFill>
                  <a:srgbClr val="000000"/>
                </a:solidFill>
                <a:ea typeface="MS PGothic" charset="0"/>
                <a:cs typeface="Courier New" charset="0"/>
              </a:rPr>
              <a:t>empty </a:t>
            </a:r>
            <a:r>
              <a:rPr lang="en-US" sz="1200" dirty="0">
                <a:solidFill>
                  <a:srgbClr val="000000"/>
                </a:solidFill>
                <a:ea typeface="MS PGothic" charset="0"/>
              </a:rPr>
              <a:t>initialized </a:t>
            </a:r>
            <a:r>
              <a:rPr lang="en-US" sz="1200" dirty="0">
                <a:ea typeface="MS PGothic" charset="0"/>
              </a:rPr>
              <a:t>to the value n</a:t>
            </a:r>
          </a:p>
          <a:p>
            <a:pPr marL="514350" indent="-457200"/>
            <a:endParaRPr lang="en-US" dirty="0">
              <a:latin typeface="Helvetica" charset="0"/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5234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 of </a:t>
            </a:r>
            <a:r>
              <a:rPr lang="en-US"/>
              <a:t>Chapter 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21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62927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8730163B-1A6B-CC48-AC70-E4B848CAA64A}" type="slidenum">
              <a:rPr lang="en-US">
                <a:latin typeface="Times New Roman" charset="0"/>
              </a:rPr>
              <a:pPr/>
              <a:t>22</a:t>
            </a:fld>
            <a:endParaRPr lang="en-US">
              <a:latin typeface="Times New Roman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On success,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pthread_create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() returns 0; on error, it returns an error number, and the contents of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*thread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are undefined.</a:t>
            </a:r>
          </a:p>
          <a:p>
            <a:br>
              <a:rPr lang="en-US" dirty="0"/>
            </a:b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9016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8730163B-1A6B-CC48-AC70-E4B848CAA64A}" type="slidenum">
              <a:rPr lang="en-US">
                <a:latin typeface="Times New Roman" charset="0"/>
              </a:rPr>
              <a:pPr/>
              <a:t>23</a:t>
            </a:fld>
            <a:endParaRPr lang="en-US">
              <a:latin typeface="Times New Roman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Reference: https://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en.wikipedia.org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/wiki/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POSIX_Threads</a:t>
            </a: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POSIX Threads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usually referred to as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Pthreads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is 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3" tooltip="Execution model"/>
              </a:rPr>
              <a:t>execution model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that exists independently from a language, as well as a parallel execution model. It allows a program to control multiple different flows of work that overlap in time. Each flow of work is referred to as a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4" tooltip="Thread (computing)"/>
              </a:rPr>
              <a:t>thread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and creation and control over these flows is achieved by making calls to the POSIX Threads API. POSIX Threads is 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5" tooltip="Application programming interface"/>
              </a:rPr>
              <a:t>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defined by the standard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6" tooltip="POSIX"/>
              </a:rPr>
              <a:t>POSIX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.1c, Threads extensions (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7" tooltip="IEEE"/>
              </a:rPr>
              <a:t>IEEE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Std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1003.1c-1995)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Implementations of the API are available on many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8" tooltip="Unix-like"/>
              </a:rPr>
              <a:t>Unix-like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POSIX-conformant operating systems such as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9" tooltip="FreeBSD"/>
              </a:rPr>
              <a:t>FreeBSD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0" tooltip="NetBSD"/>
              </a:rPr>
              <a:t>NetBSD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1" tooltip="OpenBSD"/>
              </a:rPr>
              <a:t>OpenBSD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2" tooltip="Linux"/>
              </a:rPr>
              <a:t>Linux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3" tooltip="Mac OS X"/>
              </a:rPr>
              <a:t>Mac OS 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4" tooltip="Solaris (operating system)"/>
              </a:rPr>
              <a:t>Solaris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typically bundled as a library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libpthread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.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5" tooltip="DR-DOS"/>
              </a:rPr>
              <a:t>DR-DOS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6" tooltip="Microsoft Windows"/>
              </a:rPr>
              <a:t>Microsoft Windows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implementations also exist: within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7" tooltip="Windows Services for UNIX"/>
              </a:rPr>
              <a:t>SFU/SUA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subsystem which provides a native implementation of a number of POSIX APIs, and also within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8" tooltip="Third-party developer"/>
              </a:rPr>
              <a:t>third-party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packages such as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pthreads-w32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9"/>
              </a:rPr>
              <a:t>[1]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which implements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pthreads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on top of existing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20" tooltip="Windows API"/>
              </a:rPr>
              <a:t>Windows 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760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8730163B-1A6B-CC48-AC70-E4B848CAA64A}" type="slidenum">
              <a:rPr lang="en-US">
                <a:latin typeface="Times New Roman" charset="0"/>
              </a:rPr>
              <a:pPr/>
              <a:t>24</a:t>
            </a:fld>
            <a:endParaRPr lang="en-US">
              <a:latin typeface="Times New Roman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Reference: https://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en.wikipedia.org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/wiki/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POSIX_Threads</a:t>
            </a: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POSIX Threads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usually referred to as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Pthreads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is 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3" tooltip="Execution model"/>
              </a:rPr>
              <a:t>execution model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that exists independently from a language, as well as a parallel execution model. It allows a program to control multiple different flows of work that overlap in time. Each flow of work is referred to as a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4" tooltip="Thread (computing)"/>
              </a:rPr>
              <a:t>thread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and creation and control over these flows is achieved by making calls to the POSIX Threads API. POSIX Threads is 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5" tooltip="Application programming interface"/>
              </a:rPr>
              <a:t>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defined by the standard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6" tooltip="POSIX"/>
              </a:rPr>
              <a:t>POSIX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.1c, Threads extensions (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7" tooltip="IEEE"/>
              </a:rPr>
              <a:t>IEEE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Std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1003.1c-1995)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Implementations of the API are available on many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8" tooltip="Unix-like"/>
              </a:rPr>
              <a:t>Unix-like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POSIX-conformant operating systems such as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9" tooltip="FreeBSD"/>
              </a:rPr>
              <a:t>FreeBSD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0" tooltip="NetBSD"/>
              </a:rPr>
              <a:t>NetBSD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1" tooltip="OpenBSD"/>
              </a:rPr>
              <a:t>OpenBSD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2" tooltip="Linux"/>
              </a:rPr>
              <a:t>Linux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3" tooltip="Mac OS X"/>
              </a:rPr>
              <a:t>Mac OS 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4" tooltip="Solaris (operating system)"/>
              </a:rPr>
              <a:t>Solaris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typically bundled as a library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libpthread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.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5" tooltip="DR-DOS"/>
              </a:rPr>
              <a:t>DR-DOS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6" tooltip="Microsoft Windows"/>
              </a:rPr>
              <a:t>Microsoft Windows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implementations also exist: within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7" tooltip="Windows Services for UNIX"/>
              </a:rPr>
              <a:t>SFU/SUA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subsystem which provides a native implementation of a number of POSIX APIs, and also within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8" tooltip="Third-party developer"/>
              </a:rPr>
              <a:t>third-party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packages such as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pthreads-w32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9"/>
              </a:rPr>
              <a:t>[1]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which implements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pthreads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on top of existing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20" tooltip="Windows API"/>
              </a:rPr>
              <a:t>Windows 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06286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8730163B-1A6B-CC48-AC70-E4B848CAA64A}" type="slidenum">
              <a:rPr lang="en-US">
                <a:latin typeface="Times New Roman" charset="0"/>
              </a:rPr>
              <a:pPr/>
              <a:t>25</a:t>
            </a:fld>
            <a:endParaRPr lang="en-US">
              <a:latin typeface="Times New Roman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Reference: https://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en.wikipedia.org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/wiki/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POSIX_Threads</a:t>
            </a: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POSIX Threads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usually referred to as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Pthreads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is 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3" tooltip="Execution model"/>
              </a:rPr>
              <a:t>execution model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that exists independently from a language, as well as a parallel execution model. It allows a program to control multiple different flows of work that overlap in time. Each flow of work is referred to as a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4" tooltip="Thread (computing)"/>
              </a:rPr>
              <a:t>thread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and creation and control over these flows is achieved by making calls to the POSIX Threads API. POSIX Threads is 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5" tooltip="Application programming interface"/>
              </a:rPr>
              <a:t>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defined by the standard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6" tooltip="POSIX"/>
              </a:rPr>
              <a:t>POSIX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.1c, Threads extensions (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7" tooltip="IEEE"/>
              </a:rPr>
              <a:t>IEEE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Std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1003.1c-1995)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Implementations of the API are available on many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8" tooltip="Unix-like"/>
              </a:rPr>
              <a:t>Unix-like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POSIX-conformant operating systems such as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9" tooltip="FreeBSD"/>
              </a:rPr>
              <a:t>FreeBSD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0" tooltip="NetBSD"/>
              </a:rPr>
              <a:t>NetBSD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1" tooltip="OpenBSD"/>
              </a:rPr>
              <a:t>OpenBSD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2" tooltip="Linux"/>
              </a:rPr>
              <a:t>Linux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3" tooltip="Mac OS X"/>
              </a:rPr>
              <a:t>Mac OS 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4" tooltip="Solaris (operating system)"/>
              </a:rPr>
              <a:t>Solaris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typically bundled as a library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libpthread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.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5" tooltip="DR-DOS"/>
              </a:rPr>
              <a:t>DR-DOS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6" tooltip="Microsoft Windows"/>
              </a:rPr>
              <a:t>Microsoft Windows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implementations also exist: within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7" tooltip="Windows Services for UNIX"/>
              </a:rPr>
              <a:t>SFU/SUA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subsystem which provides a native implementation of a number of POSIX APIs, and also within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8" tooltip="Third-party developer"/>
              </a:rPr>
              <a:t>third-party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packages such as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pthreads-w32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19"/>
              </a:rPr>
              <a:t>[1]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which implements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pthreads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on top of existing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20" tooltip="Windows API"/>
              </a:rPr>
              <a:t>Windows 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26486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Java, C#,</a:t>
            </a:r>
            <a:r>
              <a:rPr lang="en-US" baseline="0"/>
              <a:t> C, C++,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25A137-AA7B-6040-BEE2-8CA520FC8CE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628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BD73B6A2-E7EB-A147-861F-1788B56D5AF8}" type="slidenum">
              <a:rPr lang="en-US">
                <a:latin typeface="Times New Roman" charset="0"/>
              </a:rPr>
              <a:pPr/>
              <a:t>4</a:t>
            </a:fld>
            <a:endParaRPr lang="en-US">
              <a:latin typeface="Times New Roman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889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582EE5BF-971C-8346-9B70-4E340E316284}" type="slidenum">
              <a:rPr lang="en-US">
                <a:latin typeface="Times New Roman" charset="0"/>
              </a:rPr>
              <a:pPr/>
              <a:t>5</a:t>
            </a:fld>
            <a:endParaRPr lang="en-US">
              <a:latin typeface="Times New Roman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79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 of </a:t>
            </a:r>
            <a:r>
              <a:rPr lang="en-US"/>
              <a:t>Chapter 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2434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feedback for class Fall’17</a:t>
            </a:r>
            <a:endParaRPr lang="en-US" altLang="zh-CN" baseline="0" dirty="0">
              <a:latin typeface="Calibri" charset="0"/>
              <a:ea typeface="SimSun" charset="0"/>
              <a:cs typeface="SimSun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25A137-AA7B-6040-BEE2-8CA520FC8CED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158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9B6CB1C7-419E-E247-8748-E821103126C5}" type="slidenum">
              <a:rPr lang="en-US">
                <a:latin typeface="Times New Roman" charset="0"/>
              </a:rPr>
              <a:pPr/>
              <a:t>8</a:t>
            </a:fld>
            <a:endParaRPr lang="en-US">
              <a:latin typeface="Times New Roman" charset="0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200" dirty="0">
                <a:ea typeface="MS PGothic" charset="0"/>
              </a:rPr>
              <a:t>Homework 1 related.</a:t>
            </a:r>
          </a:p>
          <a:p>
            <a:pPr>
              <a:lnSpc>
                <a:spcPct val="80000"/>
              </a:lnSpc>
            </a:pPr>
            <a:endParaRPr lang="en-US" sz="1200" dirty="0">
              <a:ea typeface="MS PGothic" charset="0"/>
            </a:endParaRPr>
          </a:p>
          <a:p>
            <a:pPr>
              <a:lnSpc>
                <a:spcPct val="80000"/>
              </a:lnSpc>
            </a:pPr>
            <a:r>
              <a:rPr lang="en-US" sz="1200" dirty="0">
                <a:ea typeface="MS PGothic" charset="0"/>
              </a:rPr>
              <a:t>A high-level abstraction that provides a convenient and effective mechanism for process synchronization</a:t>
            </a:r>
          </a:p>
          <a:p>
            <a:pPr>
              <a:lnSpc>
                <a:spcPct val="80000"/>
              </a:lnSpc>
            </a:pPr>
            <a:r>
              <a:rPr lang="en-US" sz="1200" i="1" dirty="0">
                <a:ea typeface="MS PGothic" charset="0"/>
              </a:rPr>
              <a:t>Abstract data type</a:t>
            </a:r>
            <a:r>
              <a:rPr lang="en-US" sz="1200" dirty="0">
                <a:ea typeface="MS PGothic" charset="0"/>
              </a:rPr>
              <a:t>, internal variables only accessible by code within the procedure</a:t>
            </a:r>
          </a:p>
          <a:p>
            <a:pPr>
              <a:lnSpc>
                <a:spcPct val="80000"/>
              </a:lnSpc>
            </a:pPr>
            <a:r>
              <a:rPr lang="en-US" sz="1200" dirty="0">
                <a:ea typeface="MS PGothic" charset="0"/>
              </a:rPr>
              <a:t>Only one process may be active within the monitor at a time</a:t>
            </a:r>
          </a:p>
          <a:p>
            <a:pPr>
              <a:lnSpc>
                <a:spcPct val="80000"/>
              </a:lnSpc>
            </a:pPr>
            <a:r>
              <a:rPr lang="en-US" sz="1200" dirty="0">
                <a:ea typeface="MS PGothic" charset="0"/>
              </a:rPr>
              <a:t>But not powerful enough to model some synchronization schemes</a:t>
            </a:r>
          </a:p>
        </p:txBody>
      </p:sp>
    </p:spTree>
    <p:extLst>
      <p:ext uri="{BB962C8B-B14F-4D97-AF65-F5344CB8AC3E}">
        <p14:creationId xmlns:p14="http://schemas.microsoft.com/office/powerpoint/2010/main" val="1788182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29057" indent="-280406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2pPr>
            <a:lvl3pPr marL="112162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3pPr>
            <a:lvl4pPr marL="1570276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4pPr>
            <a:lvl5pPr marL="2018927" indent="-224325" defTabSz="912879"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0"/>
                <a:cs typeface="MS PGothic" charset="0"/>
              </a:defRPr>
            </a:lvl9pPr>
          </a:lstStyle>
          <a:p>
            <a:fld id="{F65849B0-1B69-7143-B54E-0615EBC72474}" type="slidenum">
              <a:rPr lang="en-US">
                <a:latin typeface="Times New Roman" charset="0"/>
              </a:rPr>
              <a:pPr/>
              <a:t>9</a:t>
            </a:fld>
            <a:endParaRPr lang="en-US">
              <a:latin typeface="Times New Roman" charset="0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183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38" tIns="44425" rIns="90438" bIns="44425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Spring’17: </a:t>
            </a:r>
          </a:p>
          <a:p>
            <a:r>
              <a:rPr lang="en-US" dirty="0"/>
              <a:t>Slides 1-5:</a:t>
            </a:r>
            <a:r>
              <a:rPr lang="en-US" baseline="0" dirty="0"/>
              <a:t> 25 Minutes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>
                <a:latin typeface="Calibri" charset="0"/>
                <a:ea typeface="SimSun" charset="0"/>
                <a:cs typeface="SimSun" charset="0"/>
              </a:rPr>
              <a:t>Slides 6-13: 25 Minutes</a:t>
            </a:r>
            <a:endParaRPr lang="en-US" altLang="zh-CN" baseline="0" dirty="0">
              <a:latin typeface="Calibri" charset="0"/>
              <a:ea typeface="SimSun" charset="0"/>
              <a:cs typeface="SimSun" charset="0"/>
            </a:endParaRPr>
          </a:p>
        </p:txBody>
      </p:sp>
      <p:sp>
        <p:nvSpPr>
          <p:cNvPr id="7170" name="Rectangle 3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2588" y="685800"/>
            <a:ext cx="6096000" cy="3429000"/>
          </a:xfrm>
          <a:noFill/>
          <a:ln cap="flat">
            <a:solidFill>
              <a:schemeClr val="tx1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1205752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000" y="63500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3CCE1-ED68-4673-B2B8-9A8ACC32B7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869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746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50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37376" y="2286001"/>
            <a:ext cx="4876800" cy="1828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920480" y="6492876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F6211F-5278-4B8E-96CF-461F9E543AC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6437376" y="4302966"/>
            <a:ext cx="4876800" cy="1828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878541" y="2286001"/>
            <a:ext cx="4876800" cy="1828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878541" y="4302966"/>
            <a:ext cx="4876800" cy="1828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952672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000" y="63500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3CCE1-ED68-4673-B2B8-9A8ACC32B7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005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498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35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704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355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03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68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70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000" y="63500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3CCE1-ED68-4673-B2B8-9A8ACC32B7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2" descr="SGCOE V 158 289"/>
          <p:cNvPicPr>
            <a:picLocks noChangeAspect="1" noChangeArrowheads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5791201"/>
            <a:ext cx="1524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0317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35AE02-BE2E-1E4D-8803-57BF9407A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2F1D5-F32A-4F4B-ACB9-446743E2E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2995"/>
            <a:ext cx="12192000" cy="644120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8223D71-B1E3-A145-9ACC-A6F6609EE83D}"/>
              </a:ext>
            </a:extLst>
          </p:cNvPr>
          <p:cNvSpPr txBox="1">
            <a:spLocks/>
          </p:cNvSpPr>
          <p:nvPr/>
        </p:nvSpPr>
        <p:spPr bwMode="auto">
          <a:xfrm>
            <a:off x="3429000" y="304800"/>
            <a:ext cx="5410200" cy="787882"/>
          </a:xfrm>
          <a:prstGeom prst="rect">
            <a:avLst/>
          </a:prstGeom>
          <a:solidFill>
            <a:srgbClr val="DD550C"/>
          </a:solidFill>
          <a:ln w="174625" cmpd="sng">
            <a:solidFill>
              <a:srgbClr val="DD550C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b="0" kern="0" dirty="0">
                <a:solidFill>
                  <a:srgbClr val="FFFFFF"/>
                </a:solidFill>
              </a:rPr>
              <a:t> Course Schedule</a:t>
            </a:r>
          </a:p>
        </p:txBody>
      </p:sp>
    </p:spTree>
    <p:extLst>
      <p:ext uri="{BB962C8B-B14F-4D97-AF65-F5344CB8AC3E}">
        <p14:creationId xmlns:p14="http://schemas.microsoft.com/office/powerpoint/2010/main" val="1791209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"/>
          <p:cNvSpPr>
            <a:spLocks noGrp="1"/>
          </p:cNvSpPr>
          <p:nvPr>
            <p:ph type="ctrTitle"/>
          </p:nvPr>
        </p:nvSpPr>
        <p:spPr>
          <a:xfrm>
            <a:off x="1828800" y="457200"/>
            <a:ext cx="8686800" cy="3048000"/>
          </a:xfrm>
        </p:spPr>
        <p:txBody>
          <a:bodyPr>
            <a:normAutofit fontScale="90000"/>
          </a:bodyPr>
          <a:lstStyle/>
          <a:p>
            <a:r>
              <a:rPr lang="en-US" altLang="zh-CN" sz="4900" dirty="0">
                <a:latin typeface="Calibri" charset="0"/>
                <a:ea typeface="SimSun" charset="0"/>
                <a:cs typeface="SimSun" charset="0"/>
              </a:rPr>
              <a:t>COMP 3500 </a:t>
            </a:r>
            <a:br>
              <a:rPr lang="en-US" altLang="zh-CN" sz="4900" dirty="0">
                <a:latin typeface="Calibri" charset="0"/>
                <a:ea typeface="SimSun" charset="0"/>
                <a:cs typeface="SimSun" charset="0"/>
              </a:rPr>
            </a:br>
            <a:r>
              <a:rPr lang="en-US" altLang="zh-CN" sz="4900" dirty="0">
                <a:latin typeface="Calibri" charset="0"/>
                <a:ea typeface="SimSun" charset="0"/>
                <a:cs typeface="SimSun" charset="0"/>
              </a:rPr>
              <a:t>Introduction to Operating Systems</a:t>
            </a:r>
            <a:br>
              <a:rPr lang="en-US" altLang="zh-CN" sz="3600" dirty="0">
                <a:latin typeface="Calibri" charset="0"/>
                <a:ea typeface="SimSun" charset="0"/>
                <a:cs typeface="SimSun" charset="0"/>
              </a:rPr>
            </a:br>
            <a:br>
              <a:rPr lang="en-US" altLang="zh-CN" sz="3600" dirty="0">
                <a:latin typeface="Calibri" charset="0"/>
                <a:ea typeface="SimSun" charset="0"/>
                <a:cs typeface="SimSun" charset="0"/>
              </a:rPr>
            </a:br>
            <a:r>
              <a:rPr lang="en-US" altLang="zh-CN" sz="4000" dirty="0">
                <a:latin typeface="Calibri" charset="0"/>
                <a:ea typeface="SimSun" charset="0"/>
                <a:cs typeface="SimSun" charset="0"/>
              </a:rPr>
              <a:t>Synchronization: Part 4 (cont.)</a:t>
            </a:r>
            <a:br>
              <a:rPr lang="en-US" altLang="zh-CN" sz="4000" dirty="0">
                <a:latin typeface="Calibri" charset="0"/>
                <a:ea typeface="SimSun" charset="0"/>
                <a:cs typeface="SimSun" charset="0"/>
              </a:rPr>
            </a:br>
            <a:r>
              <a:rPr lang="en-US" sz="4000" dirty="0">
                <a:ea typeface="MS PGothic" charset="0"/>
              </a:rPr>
              <a:t>Classical Synchronization Problems</a:t>
            </a:r>
            <a:endParaRPr lang="en-US" altLang="zh-CN" sz="4000" dirty="0">
              <a:latin typeface="Calibri" charset="0"/>
              <a:ea typeface="SimSun" charset="0"/>
              <a:cs typeface="SimSun" charset="0"/>
            </a:endParaRPr>
          </a:p>
        </p:txBody>
      </p:sp>
      <p:sp>
        <p:nvSpPr>
          <p:cNvPr id="6146" name="Text Box 3"/>
          <p:cNvSpPr txBox="1">
            <a:spLocks noChangeArrowheads="1"/>
          </p:cNvSpPr>
          <p:nvPr/>
        </p:nvSpPr>
        <p:spPr bwMode="auto">
          <a:xfrm>
            <a:off x="3581400" y="4343400"/>
            <a:ext cx="49530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3200" b="1" dirty="0">
                <a:latin typeface="Calibri" charset="0"/>
                <a:ea typeface="SimSun" charset="0"/>
                <a:cs typeface="SimSun" charset="0"/>
              </a:rPr>
              <a:t>Dr. Xiao Qin</a:t>
            </a:r>
          </a:p>
          <a:p>
            <a:pPr algn="ctr">
              <a:spcBef>
                <a:spcPct val="50000"/>
              </a:spcBef>
            </a:pPr>
            <a:r>
              <a:rPr kumimoji="1" lang="en-US" i="1" dirty="0">
                <a:latin typeface="Calibri" charset="0"/>
              </a:rPr>
              <a:t>Auburn University</a:t>
            </a:r>
            <a:br>
              <a:rPr kumimoji="1" lang="en-US" i="1" dirty="0">
                <a:latin typeface="Calibri" charset="0"/>
              </a:rPr>
            </a:br>
            <a:r>
              <a:rPr kumimoji="1" lang="en-US" i="1" dirty="0">
                <a:latin typeface="Calibri" charset="0"/>
              </a:rPr>
              <a:t>http://www.eng.auburn.edu/~xqin</a:t>
            </a:r>
          </a:p>
          <a:p>
            <a:pPr algn="ctr">
              <a:lnSpc>
                <a:spcPct val="50000"/>
              </a:lnSpc>
              <a:spcBef>
                <a:spcPct val="50000"/>
              </a:spcBef>
            </a:pPr>
            <a:r>
              <a:rPr kumimoji="1" lang="en-US" i="1" dirty="0">
                <a:latin typeface="Calibri" charset="0"/>
              </a:rPr>
              <a:t>xqin@auburn.edu</a:t>
            </a:r>
            <a:endParaRPr kumimoji="1" lang="en-US" altLang="zh-CN" i="1" dirty="0">
              <a:latin typeface="Calibri" charset="0"/>
              <a:ea typeface="SimSun" charset="0"/>
              <a:cs typeface="SimSun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905000" y="6350001"/>
            <a:ext cx="2133600" cy="365125"/>
          </a:xfrm>
        </p:spPr>
        <p:txBody>
          <a:bodyPr/>
          <a:lstStyle/>
          <a:p>
            <a:fld id="{8353CCE1-ED68-4673-B2B8-9A8ACC32B75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25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2644776" y="146050"/>
            <a:ext cx="7566025" cy="844550"/>
          </a:xfrm>
        </p:spPr>
        <p:txBody>
          <a:bodyPr>
            <a:noAutofit/>
          </a:bodyPr>
          <a:lstStyle/>
          <a:p>
            <a:pPr eaLnBrk="1" hangingPunct="1"/>
            <a:r>
              <a:rPr lang="en-US" dirty="0">
                <a:ea typeface="MS PGothic" charset="0"/>
              </a:rPr>
              <a:t>The Readers-Writers Problem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014463"/>
            <a:ext cx="9296400" cy="3613150"/>
          </a:xfrm>
        </p:spPr>
        <p:txBody>
          <a:bodyPr>
            <a:normAutofit/>
          </a:bodyPr>
          <a:lstStyle/>
          <a:p>
            <a:r>
              <a:rPr lang="en-US" sz="2400" dirty="0">
                <a:ea typeface="MS PGothic" charset="0"/>
              </a:rPr>
              <a:t>Concurrent processes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  <a:ea typeface="MS PGothic" charset="0"/>
              </a:rPr>
              <a:t>Readers</a:t>
            </a:r>
            <a:r>
              <a:rPr lang="en-US" sz="2400" dirty="0">
                <a:ea typeface="MS PGothic" charset="0"/>
              </a:rPr>
              <a:t> – only read data; do </a:t>
            </a:r>
            <a:r>
              <a:rPr lang="en-US" sz="2400" b="1" i="1" dirty="0">
                <a:ea typeface="MS PGothic" charset="0"/>
              </a:rPr>
              <a:t>not</a:t>
            </a:r>
            <a:r>
              <a:rPr lang="en-US" sz="2400" b="1" dirty="0">
                <a:ea typeface="MS PGothic" charset="0"/>
              </a:rPr>
              <a:t> </a:t>
            </a:r>
            <a:r>
              <a:rPr lang="en-US" sz="2400" dirty="0">
                <a:ea typeface="MS PGothic" charset="0"/>
              </a:rPr>
              <a:t>perform updates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  <a:ea typeface="MS PGothic" charset="0"/>
              </a:rPr>
              <a:t>Writers</a:t>
            </a:r>
            <a:r>
              <a:rPr lang="en-US" sz="2400" dirty="0">
                <a:ea typeface="MS PGothic" charset="0"/>
              </a:rPr>
              <a:t>   – both read and write</a:t>
            </a:r>
          </a:p>
          <a:p>
            <a:r>
              <a:rPr lang="en-US" sz="2400" dirty="0">
                <a:ea typeface="MS PGothic" charset="0"/>
              </a:rPr>
              <a:t>Problem: </a:t>
            </a:r>
          </a:p>
          <a:p>
            <a:pPr lvl="1"/>
            <a:r>
              <a:rPr lang="en-US" sz="2400" dirty="0">
                <a:ea typeface="MS PGothic" charset="0"/>
              </a:rPr>
              <a:t>Allow </a:t>
            </a:r>
            <a:r>
              <a:rPr lang="en-US" sz="2400" dirty="0">
                <a:solidFill>
                  <a:srgbClr val="FF0000"/>
                </a:solidFill>
                <a:ea typeface="MS PGothic" charset="0"/>
              </a:rPr>
              <a:t>multiple readers</a:t>
            </a:r>
            <a:r>
              <a:rPr lang="en-US" sz="2400" dirty="0">
                <a:ea typeface="MS PGothic" charset="0"/>
              </a:rPr>
              <a:t> to read at the same time</a:t>
            </a:r>
          </a:p>
          <a:p>
            <a:pPr lvl="1"/>
            <a:r>
              <a:rPr lang="en-US" sz="2400" dirty="0">
                <a:ea typeface="MS PGothic" charset="0"/>
              </a:rPr>
              <a:t>Only one </a:t>
            </a:r>
            <a:r>
              <a:rPr lang="en-US" sz="2400" dirty="0">
                <a:solidFill>
                  <a:srgbClr val="FF0000"/>
                </a:solidFill>
                <a:ea typeface="MS PGothic" charset="0"/>
              </a:rPr>
              <a:t>single writer</a:t>
            </a:r>
            <a:r>
              <a:rPr lang="en-US" sz="2400" dirty="0">
                <a:ea typeface="MS PGothic" charset="0"/>
              </a:rPr>
              <a:t> can access the shared data</a:t>
            </a:r>
          </a:p>
          <a:p>
            <a:pPr lvl="1"/>
            <a:endParaRPr lang="en-US" sz="2400" dirty="0">
              <a:ea typeface="MS PGothic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ea typeface="MS PGothic" charset="0"/>
              </a:rPr>
              <a:t>Exercise 5:</a:t>
            </a:r>
            <a:r>
              <a:rPr lang="en-US" sz="2400" dirty="0">
                <a:ea typeface="MS PGothic" charset="0"/>
              </a:rPr>
              <a:t> What semaphores do we need? </a:t>
            </a:r>
          </a:p>
          <a:p>
            <a:pPr lvl="1"/>
            <a:endParaRPr lang="en-US" dirty="0">
              <a:latin typeface="Helvetica" charset="0"/>
              <a:ea typeface="MS PGothic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3733800"/>
            <a:ext cx="3505200" cy="31336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57400" y="4800600"/>
            <a:ext cx="4953000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+mn-lt"/>
                <a:ea typeface="MS PGothic" charset="0"/>
              </a:rPr>
              <a:t>Semaphore</a:t>
            </a:r>
            <a:r>
              <a:rPr lang="en-US" sz="2400" b="1" dirty="0">
                <a:solidFill>
                  <a:srgbClr val="000000"/>
                </a:solidFill>
                <a:latin typeface="+mn-lt"/>
                <a:ea typeface="MS PGothic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+mn-lt"/>
                <a:ea typeface="MS PGothic" charset="0"/>
              </a:rPr>
              <a:t>rw_mutex</a:t>
            </a:r>
            <a:r>
              <a:rPr lang="en-US" sz="2400" b="1" dirty="0">
                <a:solidFill>
                  <a:srgbClr val="000000"/>
                </a:solidFill>
                <a:latin typeface="+mn-lt"/>
                <a:ea typeface="MS PGothic" charset="0"/>
              </a:rPr>
              <a:t> </a:t>
            </a:r>
            <a:r>
              <a:rPr lang="en-US" sz="2400" dirty="0">
                <a:latin typeface="+mn-lt"/>
                <a:ea typeface="MS PGothic" charset="0"/>
              </a:rPr>
              <a:t>initialized to 1</a:t>
            </a:r>
          </a:p>
          <a:p>
            <a:r>
              <a:rPr lang="en-US" sz="2400" dirty="0">
                <a:latin typeface="+mn-lt"/>
                <a:ea typeface="MS PGothic" charset="0"/>
              </a:rPr>
              <a:t>Semaphore </a:t>
            </a:r>
            <a:r>
              <a:rPr lang="en-US" sz="2400" dirty="0" err="1">
                <a:solidFill>
                  <a:srgbClr val="FF0000"/>
                </a:solidFill>
                <a:latin typeface="+mn-lt"/>
                <a:ea typeface="MS PGothic" charset="0"/>
              </a:rPr>
              <a:t>mutex</a:t>
            </a:r>
            <a:r>
              <a:rPr lang="en-US" sz="2400" b="1" dirty="0">
                <a:solidFill>
                  <a:srgbClr val="000000"/>
                </a:solidFill>
                <a:latin typeface="+mn-lt"/>
                <a:ea typeface="MS PGothic" charset="0"/>
              </a:rPr>
              <a:t> </a:t>
            </a:r>
            <a:r>
              <a:rPr lang="en-US" sz="2400" dirty="0">
                <a:latin typeface="+mn-lt"/>
                <a:ea typeface="MS PGothic" charset="0"/>
              </a:rPr>
              <a:t>initialized to 1</a:t>
            </a:r>
          </a:p>
          <a:p>
            <a:r>
              <a:rPr lang="en-US" sz="2400" dirty="0">
                <a:latin typeface="+mn-lt"/>
                <a:ea typeface="MS PGothic" charset="0"/>
              </a:rPr>
              <a:t>Integer </a:t>
            </a:r>
            <a:r>
              <a:rPr lang="en-US" sz="2400" dirty="0" err="1">
                <a:solidFill>
                  <a:srgbClr val="FF0000"/>
                </a:solidFill>
                <a:latin typeface="+mn-lt"/>
                <a:ea typeface="MS PGothic" charset="0"/>
              </a:rPr>
              <a:t>read_count</a:t>
            </a:r>
            <a:r>
              <a:rPr lang="en-US" sz="2400" dirty="0">
                <a:latin typeface="+mn-lt"/>
                <a:ea typeface="MS PGothic" charset="0"/>
              </a:rPr>
              <a:t> initialized to 0</a:t>
            </a:r>
          </a:p>
        </p:txBody>
      </p:sp>
    </p:spTree>
    <p:extLst>
      <p:ext uri="{BB962C8B-B14F-4D97-AF65-F5344CB8AC3E}">
        <p14:creationId xmlns:p14="http://schemas.microsoft.com/office/powerpoint/2010/main" val="370850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90500"/>
            <a:ext cx="10591800" cy="12573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900" dirty="0">
                <a:ea typeface="MS PGothic" charset="0"/>
              </a:rPr>
              <a:t>The Writer Process</a:t>
            </a:r>
            <a:br>
              <a:rPr lang="en-US" dirty="0">
                <a:ea typeface="MS PGothic" charset="0"/>
              </a:rPr>
            </a:br>
            <a:r>
              <a:rPr lang="en-US" sz="3600" dirty="0">
                <a:solidFill>
                  <a:srgbClr val="FF0000"/>
                </a:solidFill>
                <a:ea typeface="MS PGothic" charset="0"/>
              </a:rPr>
              <a:t>Exercise 6: </a:t>
            </a:r>
            <a:r>
              <a:rPr lang="en-US" sz="3600" dirty="0">
                <a:ea typeface="MS PGothic" charset="0"/>
              </a:rPr>
              <a:t>Which semaphore should we use here?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1905000" y="2057400"/>
            <a:ext cx="8458200" cy="4130676"/>
          </a:xfrm>
        </p:spPr>
        <p:txBody>
          <a:bodyPr>
            <a:normAutofit fontScale="77500" lnSpcReduction="20000"/>
          </a:bodyPr>
          <a:lstStyle/>
          <a:p>
            <a:pPr>
              <a:buFont typeface="Monotype Sorts" charset="0"/>
              <a:buNone/>
            </a:pPr>
            <a:r>
              <a:rPr lang="en-US" sz="1600" dirty="0">
                <a:solidFill>
                  <a:srgbClr val="0000FF"/>
                </a:solidFill>
                <a:latin typeface="Helvetica" charset="0"/>
                <a:ea typeface="MS PGothic" charset="0"/>
              </a:rPr>
              <a:t>        </a:t>
            </a:r>
          </a:p>
          <a:p>
            <a:pPr>
              <a:buFont typeface="Monotype Sorts" charset="0"/>
              <a:buNone/>
            </a:pPr>
            <a:r>
              <a:rPr lang="en-US" sz="1600" b="1" dirty="0">
                <a:latin typeface="Courier New" charset="0"/>
                <a:ea typeface="MS PGothic" charset="0"/>
                <a:cs typeface="Courier New" charset="0"/>
              </a:rPr>
              <a:t>       </a:t>
            </a:r>
            <a:r>
              <a:rPr lang="en-US" sz="3000" dirty="0">
                <a:latin typeface="Courier New" charset="0"/>
                <a:ea typeface="MS PGothic" charset="0"/>
                <a:cs typeface="Courier New" charset="0"/>
              </a:rPr>
              <a:t>do {</a:t>
            </a:r>
            <a:br>
              <a:rPr lang="en-US" sz="3000" dirty="0">
                <a:latin typeface="Courier New" charset="0"/>
                <a:ea typeface="MS PGothic" charset="0"/>
                <a:cs typeface="Courier New" charset="0"/>
              </a:rPr>
            </a:br>
            <a:r>
              <a:rPr lang="en-US" sz="3000" dirty="0">
                <a:latin typeface="Courier New" charset="0"/>
                <a:ea typeface="MS PGothic" charset="0"/>
                <a:cs typeface="Courier New" charset="0"/>
              </a:rPr>
              <a:t>        wait(</a:t>
            </a:r>
            <a:r>
              <a:rPr lang="en-US" sz="3000" dirty="0" err="1">
                <a:latin typeface="Courier New" charset="0"/>
                <a:ea typeface="MS PGothic" charset="0"/>
                <a:cs typeface="Courier New" charset="0"/>
              </a:rPr>
              <a:t>rw_mutex</a:t>
            </a:r>
            <a:r>
              <a:rPr lang="en-US" sz="3000" dirty="0">
                <a:latin typeface="Courier New" charset="0"/>
                <a:ea typeface="MS PGothic" charset="0"/>
                <a:cs typeface="Courier New" charset="0"/>
              </a:rPr>
              <a:t>); </a:t>
            </a:r>
          </a:p>
          <a:p>
            <a:pPr>
              <a:buFont typeface="Monotype Sorts" charset="0"/>
              <a:buNone/>
            </a:pPr>
            <a:r>
              <a:rPr lang="en-US" sz="3000" dirty="0">
                <a:latin typeface="Courier New" charset="0"/>
                <a:ea typeface="MS PGothic" charset="0"/>
                <a:cs typeface="Courier New" charset="0"/>
              </a:rPr>
              <a:t>               ...</a:t>
            </a:r>
            <a:br>
              <a:rPr lang="en-US" sz="3000" dirty="0">
                <a:latin typeface="Courier New" charset="0"/>
                <a:ea typeface="MS PGothic" charset="0"/>
                <a:cs typeface="Courier New" charset="0"/>
              </a:rPr>
            </a:br>
            <a:r>
              <a:rPr lang="en-US" sz="3000" dirty="0">
                <a:latin typeface="Courier New" charset="0"/>
                <a:ea typeface="MS PGothic" charset="0"/>
                <a:cs typeface="Courier New" charset="0"/>
              </a:rPr>
              <a:t>          /* writing is performed */ </a:t>
            </a:r>
          </a:p>
          <a:p>
            <a:pPr>
              <a:buFont typeface="Monotype Sorts" charset="0"/>
              <a:buNone/>
            </a:pPr>
            <a:r>
              <a:rPr lang="en-US" sz="3000" dirty="0">
                <a:latin typeface="Courier New" charset="0"/>
                <a:ea typeface="MS PGothic" charset="0"/>
                <a:cs typeface="Courier New" charset="0"/>
              </a:rPr>
              <a:t>               ... </a:t>
            </a:r>
          </a:p>
          <a:p>
            <a:pPr>
              <a:buFont typeface="Monotype Sorts" charset="0"/>
              <a:buNone/>
            </a:pPr>
            <a:r>
              <a:rPr lang="en-US" sz="3000" dirty="0">
                <a:latin typeface="Courier New" charset="0"/>
                <a:ea typeface="MS PGothic" charset="0"/>
                <a:cs typeface="Courier New" charset="0"/>
              </a:rPr>
              <a:t>          signal(</a:t>
            </a:r>
            <a:r>
              <a:rPr lang="en-US" sz="3000" dirty="0" err="1">
                <a:latin typeface="Courier New" charset="0"/>
                <a:ea typeface="MS PGothic" charset="0"/>
                <a:cs typeface="Courier New" charset="0"/>
              </a:rPr>
              <a:t>rw_mutex</a:t>
            </a:r>
            <a:r>
              <a:rPr lang="en-US" sz="3000" dirty="0">
                <a:latin typeface="Courier New" charset="0"/>
                <a:ea typeface="MS PGothic" charset="0"/>
                <a:cs typeface="Courier New" charset="0"/>
              </a:rPr>
              <a:t>); </a:t>
            </a:r>
          </a:p>
          <a:p>
            <a:pPr>
              <a:buFont typeface="Monotype Sorts" charset="0"/>
              <a:buNone/>
            </a:pPr>
            <a:r>
              <a:rPr lang="en-US" sz="3000" dirty="0">
                <a:latin typeface="Courier New" charset="0"/>
                <a:ea typeface="MS PGothic" charset="0"/>
                <a:cs typeface="Courier New" charset="0"/>
              </a:rPr>
              <a:t>     } while (true);</a:t>
            </a:r>
            <a:br>
              <a:rPr lang="en-US" sz="3000" dirty="0">
                <a:latin typeface="Courier New" charset="0"/>
                <a:ea typeface="MS PGothic" charset="0"/>
                <a:cs typeface="Courier New" charset="0"/>
              </a:rPr>
            </a:br>
            <a:endParaRPr lang="en-US" sz="3000" dirty="0">
              <a:latin typeface="Courier New" charset="0"/>
              <a:ea typeface="MS PGothic" charset="0"/>
              <a:cs typeface="Courier New" charset="0"/>
            </a:endParaRPr>
          </a:p>
          <a:p>
            <a:pPr>
              <a:buFont typeface="Monotype Sorts" charset="0"/>
              <a:buNone/>
            </a:pPr>
            <a:endParaRPr lang="en-US" dirty="0">
              <a:solidFill>
                <a:srgbClr val="0000FF"/>
              </a:solidFill>
              <a:latin typeface="Helvetica" charset="0"/>
              <a:ea typeface="MS PGothic" charset="0"/>
            </a:endParaRPr>
          </a:p>
          <a:p>
            <a:pPr>
              <a:buFont typeface="Monotype Sorts" charset="0"/>
              <a:buNone/>
            </a:pPr>
            <a:endParaRPr lang="en-US" dirty="0">
              <a:solidFill>
                <a:srgbClr val="0000FF"/>
              </a:solidFill>
              <a:latin typeface="Helvetica" charset="0"/>
              <a:ea typeface="MS PGothic" charset="0"/>
            </a:endParaRPr>
          </a:p>
          <a:p>
            <a:pPr>
              <a:buFont typeface="Monotype Sorts" charset="0"/>
              <a:buNone/>
            </a:pPr>
            <a:r>
              <a:rPr lang="en-US" dirty="0">
                <a:solidFill>
                  <a:srgbClr val="0000FF"/>
                </a:solidFill>
                <a:latin typeface="Helvetica" charset="0"/>
                <a:ea typeface="MS PGothic" charset="0"/>
              </a:rPr>
              <a:t>     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57600" y="2514600"/>
            <a:ext cx="2514600" cy="4572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57600" y="3810000"/>
            <a:ext cx="2819400" cy="4572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362200" y="4953000"/>
            <a:ext cx="7696200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>
                <a:ea typeface="MS PGothic" charset="0"/>
              </a:rPr>
              <a:t>   Only one </a:t>
            </a:r>
            <a:r>
              <a:rPr lang="en-US" sz="2800" dirty="0">
                <a:solidFill>
                  <a:srgbClr val="FF0000"/>
                </a:solidFill>
                <a:ea typeface="MS PGothic" charset="0"/>
              </a:rPr>
              <a:t>single writer</a:t>
            </a:r>
            <a:r>
              <a:rPr lang="en-US" sz="2800" dirty="0">
                <a:ea typeface="MS PGothic" charset="0"/>
              </a:rPr>
              <a:t> can access the shared data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2667000" y="1447800"/>
            <a:ext cx="7239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+mn-lt"/>
                <a:ea typeface="MS PGothic" charset="0"/>
              </a:rPr>
              <a:t>Question: </a:t>
            </a:r>
            <a:r>
              <a:rPr lang="en-US" sz="3200" dirty="0">
                <a:latin typeface="+mn-lt"/>
                <a:ea typeface="MS PGothic" charset="0"/>
              </a:rPr>
              <a:t>Is it a semaphore or lock?</a:t>
            </a:r>
            <a:endParaRPr lang="en-US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60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190500"/>
            <a:ext cx="9067801" cy="12573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900" dirty="0">
                <a:ea typeface="MS PGothic" charset="0"/>
              </a:rPr>
              <a:t>The Reader Process</a:t>
            </a:r>
            <a:br>
              <a:rPr lang="en-US">
                <a:ea typeface="MS PGothic" charset="0"/>
              </a:rPr>
            </a:br>
            <a:r>
              <a:rPr lang="en-US" sz="3600">
                <a:solidFill>
                  <a:srgbClr val="FF0000"/>
                </a:solidFill>
                <a:ea typeface="MS PGothic" charset="0"/>
              </a:rPr>
              <a:t>Exercise 7: </a:t>
            </a:r>
            <a:r>
              <a:rPr lang="en-US" sz="3600" dirty="0">
                <a:ea typeface="MS PGothic" charset="0"/>
              </a:rPr>
              <a:t>Can you explain the following process?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2209800" y="1295400"/>
            <a:ext cx="7543800" cy="4724400"/>
          </a:xfrm>
        </p:spPr>
        <p:txBody>
          <a:bodyPr>
            <a:normAutofit fontScale="25000" lnSpcReduction="20000"/>
          </a:bodyPr>
          <a:lstStyle/>
          <a:p>
            <a:pPr>
              <a:buFont typeface="Monotype Sorts" charset="0"/>
              <a:buNone/>
            </a:pPr>
            <a:r>
              <a:rPr lang="en-US" sz="1600" dirty="0">
                <a:solidFill>
                  <a:srgbClr val="0000FF"/>
                </a:solidFill>
                <a:latin typeface="Helvetica" charset="0"/>
                <a:ea typeface="MS PGothic" charset="0"/>
              </a:rPr>
              <a:t>   </a:t>
            </a:r>
            <a:r>
              <a:rPr lang="en-US" sz="3600" dirty="0">
                <a:solidFill>
                  <a:srgbClr val="0000FF"/>
                </a:solidFill>
                <a:latin typeface="Courier New"/>
                <a:ea typeface="MS PGothic" charset="0"/>
                <a:cs typeface="Courier New"/>
              </a:rPr>
              <a:t>     </a:t>
            </a:r>
          </a:p>
          <a:p>
            <a:pPr>
              <a:buFont typeface="Monotype Sorts" charset="0"/>
              <a:buNone/>
            </a:pPr>
            <a:r>
              <a:rPr lang="en-US" sz="3600" dirty="0">
                <a:latin typeface="Courier New"/>
                <a:ea typeface="MS PGothic" charset="0"/>
                <a:cs typeface="Courier New"/>
              </a:rPr>
              <a:t>       </a:t>
            </a:r>
            <a:r>
              <a:rPr lang="en-US" sz="8400" dirty="0">
                <a:latin typeface="Courier New"/>
                <a:ea typeface="MS PGothic" charset="0"/>
                <a:cs typeface="Courier New"/>
              </a:rPr>
              <a:t>do {</a:t>
            </a:r>
            <a:br>
              <a:rPr lang="en-US" sz="8400" dirty="0">
                <a:latin typeface="Courier New"/>
                <a:ea typeface="MS PGothic" charset="0"/>
                <a:cs typeface="Courier New"/>
              </a:rPr>
            </a:br>
            <a:r>
              <a:rPr lang="en-US" sz="8400" dirty="0">
                <a:latin typeface="Courier New"/>
                <a:ea typeface="MS PGothic" charset="0"/>
                <a:cs typeface="Courier New"/>
              </a:rPr>
              <a:t>       wait(</a:t>
            </a:r>
            <a:r>
              <a:rPr lang="en-US" sz="8400" dirty="0" err="1">
                <a:latin typeface="Courier New"/>
                <a:ea typeface="MS PGothic" charset="0"/>
                <a:cs typeface="Courier New"/>
              </a:rPr>
              <a:t>mutex</a:t>
            </a:r>
            <a:r>
              <a:rPr lang="en-US" sz="8400" dirty="0">
                <a:latin typeface="Courier New"/>
                <a:ea typeface="MS PGothic" charset="0"/>
                <a:cs typeface="Courier New"/>
              </a:rPr>
              <a:t>);</a:t>
            </a:r>
            <a:br>
              <a:rPr lang="en-US" sz="8400" dirty="0">
                <a:latin typeface="Courier New"/>
                <a:ea typeface="MS PGothic" charset="0"/>
                <a:cs typeface="Courier New"/>
              </a:rPr>
            </a:br>
            <a:r>
              <a:rPr lang="en-US" sz="8400" dirty="0">
                <a:latin typeface="Courier New"/>
                <a:ea typeface="MS PGothic" charset="0"/>
                <a:cs typeface="Courier New"/>
              </a:rPr>
              <a:t>       </a:t>
            </a:r>
            <a:r>
              <a:rPr lang="en-US" sz="8400" dirty="0" err="1">
                <a:latin typeface="Courier New"/>
                <a:ea typeface="MS PGothic" charset="0"/>
                <a:cs typeface="Courier New"/>
              </a:rPr>
              <a:t>read_count</a:t>
            </a:r>
            <a:r>
              <a:rPr lang="en-US" sz="8400" dirty="0">
                <a:latin typeface="Courier New"/>
                <a:ea typeface="MS PGothic" charset="0"/>
                <a:cs typeface="Courier New"/>
              </a:rPr>
              <a:t>++;</a:t>
            </a:r>
            <a:br>
              <a:rPr lang="en-US" sz="8400" dirty="0">
                <a:latin typeface="Courier New"/>
                <a:ea typeface="MS PGothic" charset="0"/>
                <a:cs typeface="Courier New"/>
              </a:rPr>
            </a:br>
            <a:r>
              <a:rPr lang="en-US" sz="8400" dirty="0">
                <a:latin typeface="Courier New"/>
                <a:ea typeface="MS PGothic" charset="0"/>
                <a:cs typeface="Courier New"/>
              </a:rPr>
              <a:t>       if (</a:t>
            </a:r>
            <a:r>
              <a:rPr lang="en-US" sz="8400" dirty="0" err="1">
                <a:latin typeface="Courier New"/>
                <a:ea typeface="MS PGothic" charset="0"/>
                <a:cs typeface="Courier New"/>
              </a:rPr>
              <a:t>read_count</a:t>
            </a:r>
            <a:r>
              <a:rPr lang="en-US" sz="8400" dirty="0">
                <a:latin typeface="Courier New"/>
                <a:ea typeface="MS PGothic" charset="0"/>
                <a:cs typeface="Courier New"/>
              </a:rPr>
              <a:t> == 1) </a:t>
            </a:r>
          </a:p>
          <a:p>
            <a:pPr>
              <a:buFont typeface="Monotype Sorts" charset="0"/>
              <a:buNone/>
            </a:pPr>
            <a:r>
              <a:rPr lang="en-US" sz="8400" dirty="0">
                <a:latin typeface="Courier New"/>
                <a:ea typeface="MS PGothic" charset="0"/>
                <a:cs typeface="Courier New"/>
              </a:rPr>
              <a:t>             wait(</a:t>
            </a:r>
            <a:r>
              <a:rPr lang="en-US" sz="8400" dirty="0" err="1">
                <a:latin typeface="Courier New"/>
                <a:ea typeface="MS PGothic" charset="0"/>
                <a:cs typeface="Courier New"/>
              </a:rPr>
              <a:t>rw_mutex</a:t>
            </a:r>
            <a:r>
              <a:rPr lang="en-US" sz="8400" dirty="0">
                <a:latin typeface="Courier New"/>
                <a:ea typeface="MS PGothic" charset="0"/>
                <a:cs typeface="Courier New"/>
              </a:rPr>
              <a:t>); </a:t>
            </a:r>
          </a:p>
          <a:p>
            <a:pPr>
              <a:buFont typeface="Monotype Sorts" charset="0"/>
              <a:buNone/>
            </a:pPr>
            <a:r>
              <a:rPr lang="en-US" sz="8400" dirty="0">
                <a:latin typeface="Courier New"/>
                <a:ea typeface="MS PGothic" charset="0"/>
                <a:cs typeface="Courier New"/>
              </a:rPr>
              <a:t>         signal(</a:t>
            </a:r>
            <a:r>
              <a:rPr lang="en-US" sz="8400" dirty="0" err="1">
                <a:latin typeface="Courier New"/>
                <a:ea typeface="MS PGothic" charset="0"/>
                <a:cs typeface="Courier New"/>
              </a:rPr>
              <a:t>mutex</a:t>
            </a:r>
            <a:r>
              <a:rPr lang="en-US" sz="8400" dirty="0">
                <a:latin typeface="Courier New"/>
                <a:ea typeface="MS PGothic" charset="0"/>
                <a:cs typeface="Courier New"/>
              </a:rPr>
              <a:t>); </a:t>
            </a:r>
          </a:p>
          <a:p>
            <a:pPr>
              <a:buFont typeface="Monotype Sorts" charset="0"/>
              <a:buNone/>
            </a:pPr>
            <a:r>
              <a:rPr lang="en-US" sz="8400" dirty="0">
                <a:latin typeface="Courier New"/>
                <a:ea typeface="MS PGothic" charset="0"/>
                <a:cs typeface="Courier New"/>
              </a:rPr>
              <a:t>           ...</a:t>
            </a:r>
            <a:br>
              <a:rPr lang="en-US" sz="8400" dirty="0">
                <a:latin typeface="Courier New"/>
                <a:ea typeface="MS PGothic" charset="0"/>
                <a:cs typeface="Courier New"/>
              </a:rPr>
            </a:br>
            <a:r>
              <a:rPr lang="en-US" sz="8400" dirty="0">
                <a:latin typeface="Courier New"/>
                <a:ea typeface="MS PGothic" charset="0"/>
                <a:cs typeface="Courier New"/>
              </a:rPr>
              <a:t>       /* reading is performed */ </a:t>
            </a:r>
          </a:p>
          <a:p>
            <a:pPr>
              <a:buFont typeface="Monotype Sorts" charset="0"/>
              <a:buNone/>
            </a:pPr>
            <a:r>
              <a:rPr lang="en-US" sz="8400" dirty="0">
                <a:latin typeface="Courier New"/>
                <a:ea typeface="MS PGothic" charset="0"/>
                <a:cs typeface="Courier New"/>
              </a:rPr>
              <a:t>           ... </a:t>
            </a:r>
          </a:p>
          <a:p>
            <a:pPr>
              <a:buFont typeface="Monotype Sorts" charset="0"/>
              <a:buNone/>
            </a:pPr>
            <a:r>
              <a:rPr lang="en-US" sz="8400" dirty="0">
                <a:latin typeface="Courier New"/>
                <a:ea typeface="MS PGothic" charset="0"/>
                <a:cs typeface="Courier New"/>
              </a:rPr>
              <a:t>         wait(</a:t>
            </a:r>
            <a:r>
              <a:rPr lang="en-US" sz="8400" dirty="0" err="1">
                <a:latin typeface="Courier New"/>
                <a:ea typeface="MS PGothic" charset="0"/>
                <a:cs typeface="Courier New"/>
              </a:rPr>
              <a:t>mutex</a:t>
            </a:r>
            <a:r>
              <a:rPr lang="en-US" sz="8400" dirty="0">
                <a:latin typeface="Courier New"/>
                <a:ea typeface="MS PGothic" charset="0"/>
                <a:cs typeface="Courier New"/>
              </a:rPr>
              <a:t>);</a:t>
            </a:r>
            <a:br>
              <a:rPr lang="en-US" sz="8400" dirty="0">
                <a:latin typeface="Courier New"/>
                <a:ea typeface="MS PGothic" charset="0"/>
                <a:cs typeface="Courier New"/>
              </a:rPr>
            </a:br>
            <a:r>
              <a:rPr lang="en-US" sz="8400" dirty="0">
                <a:latin typeface="Courier New"/>
                <a:ea typeface="MS PGothic" charset="0"/>
                <a:cs typeface="Courier New"/>
              </a:rPr>
              <a:t>       read count--;</a:t>
            </a:r>
            <a:br>
              <a:rPr lang="en-US" sz="8400" dirty="0">
                <a:latin typeface="Courier New"/>
                <a:ea typeface="MS PGothic" charset="0"/>
                <a:cs typeface="Courier New"/>
              </a:rPr>
            </a:br>
            <a:r>
              <a:rPr lang="en-US" sz="8400" dirty="0">
                <a:latin typeface="Courier New"/>
                <a:ea typeface="MS PGothic" charset="0"/>
                <a:cs typeface="Courier New"/>
              </a:rPr>
              <a:t>       if (</a:t>
            </a:r>
            <a:r>
              <a:rPr lang="en-US" sz="8400" dirty="0" err="1">
                <a:latin typeface="Courier New"/>
                <a:ea typeface="MS PGothic" charset="0"/>
                <a:cs typeface="Courier New"/>
              </a:rPr>
              <a:t>read_count</a:t>
            </a:r>
            <a:r>
              <a:rPr lang="en-US" sz="8400" dirty="0">
                <a:latin typeface="Courier New"/>
                <a:ea typeface="MS PGothic" charset="0"/>
                <a:cs typeface="Courier New"/>
              </a:rPr>
              <a:t> == 0) </a:t>
            </a:r>
          </a:p>
          <a:p>
            <a:pPr>
              <a:buFont typeface="Monotype Sorts" charset="0"/>
              <a:buNone/>
            </a:pPr>
            <a:r>
              <a:rPr lang="en-US" sz="8400" dirty="0">
                <a:latin typeface="Courier New"/>
                <a:ea typeface="MS PGothic" charset="0"/>
                <a:cs typeface="Courier New"/>
              </a:rPr>
              <a:t>             signal(</a:t>
            </a:r>
            <a:r>
              <a:rPr lang="en-US" sz="8400" dirty="0" err="1">
                <a:latin typeface="Courier New"/>
                <a:ea typeface="MS PGothic" charset="0"/>
                <a:cs typeface="Courier New"/>
              </a:rPr>
              <a:t>rw_mutex</a:t>
            </a:r>
            <a:r>
              <a:rPr lang="en-US" sz="8400" dirty="0">
                <a:latin typeface="Courier New"/>
                <a:ea typeface="MS PGothic" charset="0"/>
                <a:cs typeface="Courier New"/>
              </a:rPr>
              <a:t>); </a:t>
            </a:r>
          </a:p>
          <a:p>
            <a:pPr>
              <a:buFont typeface="Monotype Sorts" charset="0"/>
              <a:buNone/>
            </a:pPr>
            <a:r>
              <a:rPr lang="en-US" sz="8400" dirty="0">
                <a:latin typeface="Courier New"/>
                <a:ea typeface="MS PGothic" charset="0"/>
                <a:cs typeface="Courier New"/>
              </a:rPr>
              <a:t>         signal(</a:t>
            </a:r>
            <a:r>
              <a:rPr lang="en-US" sz="8400" dirty="0" err="1">
                <a:latin typeface="Courier New"/>
                <a:ea typeface="MS PGothic" charset="0"/>
                <a:cs typeface="Courier New"/>
              </a:rPr>
              <a:t>mutex</a:t>
            </a:r>
            <a:r>
              <a:rPr lang="en-US" sz="8400" dirty="0">
                <a:latin typeface="Courier New"/>
                <a:ea typeface="MS PGothic" charset="0"/>
                <a:cs typeface="Courier New"/>
              </a:rPr>
              <a:t>); </a:t>
            </a:r>
          </a:p>
          <a:p>
            <a:pPr>
              <a:buFont typeface="Monotype Sorts" charset="0"/>
              <a:buNone/>
            </a:pPr>
            <a:r>
              <a:rPr lang="en-US" sz="8400" dirty="0">
                <a:latin typeface="Courier New"/>
                <a:ea typeface="MS PGothic" charset="0"/>
                <a:cs typeface="Courier New"/>
              </a:rPr>
              <a:t>   } while (true);</a:t>
            </a:r>
            <a:br>
              <a:rPr lang="en-US" sz="8400" dirty="0">
                <a:latin typeface="Courier New"/>
                <a:ea typeface="MS PGothic" charset="0"/>
                <a:cs typeface="Courier New"/>
              </a:rPr>
            </a:br>
            <a:endParaRPr lang="en-US" sz="8400" dirty="0">
              <a:latin typeface="Courier New"/>
              <a:ea typeface="MS PGothic" charset="0"/>
              <a:cs typeface="Courier New"/>
            </a:endParaRPr>
          </a:p>
          <a:p>
            <a:pPr>
              <a:buFont typeface="Monotype Sorts" charset="0"/>
              <a:buNone/>
            </a:pPr>
            <a:endParaRPr lang="en-US" sz="8000" dirty="0">
              <a:solidFill>
                <a:srgbClr val="0000FF"/>
              </a:solidFill>
              <a:latin typeface="Helvetica" charset="0"/>
              <a:ea typeface="MS PGothic" charset="0"/>
            </a:endParaRPr>
          </a:p>
          <a:p>
            <a:pPr>
              <a:buFont typeface="Monotype Sorts" charset="0"/>
              <a:buNone/>
            </a:pPr>
            <a:endParaRPr lang="en-US" sz="8000" dirty="0">
              <a:solidFill>
                <a:srgbClr val="0000FF"/>
              </a:solidFill>
              <a:latin typeface="Helvetica" charset="0"/>
              <a:ea typeface="MS PGothic" charset="0"/>
            </a:endParaRPr>
          </a:p>
          <a:p>
            <a:pPr>
              <a:buFont typeface="Monotype Sorts" charset="0"/>
              <a:buNone/>
            </a:pPr>
            <a:r>
              <a:rPr lang="en-US" dirty="0">
                <a:solidFill>
                  <a:srgbClr val="0000FF"/>
                </a:solidFill>
                <a:latin typeface="Helvetica" charset="0"/>
                <a:ea typeface="MS PGothic" charset="0"/>
              </a:rPr>
              <a:t>     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362200" y="5953780"/>
            <a:ext cx="7010400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ea typeface="MS PGothic" charset="0"/>
              </a:rPr>
              <a:t>    Multiple</a:t>
            </a:r>
            <a:r>
              <a:rPr lang="en-US" sz="2800" dirty="0">
                <a:ea typeface="MS PGothic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ea typeface="MS PGothic" charset="0"/>
              </a:rPr>
              <a:t>readers</a:t>
            </a:r>
            <a:r>
              <a:rPr lang="en-US" sz="2800" dirty="0">
                <a:ea typeface="MS PGothic" charset="0"/>
              </a:rPr>
              <a:t> can access the shared data</a:t>
            </a:r>
            <a:endParaRPr lang="en-US" sz="2800" dirty="0"/>
          </a:p>
        </p:txBody>
      </p:sp>
      <p:grpSp>
        <p:nvGrpSpPr>
          <p:cNvPr id="9" name="Group 8"/>
          <p:cNvGrpSpPr/>
          <p:nvPr/>
        </p:nvGrpSpPr>
        <p:grpSpPr>
          <a:xfrm>
            <a:off x="7543800" y="2362200"/>
            <a:ext cx="2057400" cy="685800"/>
            <a:chOff x="6934200" y="3352800"/>
            <a:chExt cx="2057400" cy="685800"/>
          </a:xfrm>
        </p:grpSpPr>
        <p:sp>
          <p:nvSpPr>
            <p:cNvPr id="10" name="Rectangle 3"/>
            <p:cNvSpPr txBox="1">
              <a:spLocks noChangeArrowheads="1"/>
            </p:cNvSpPr>
            <p:nvPr/>
          </p:nvSpPr>
          <p:spPr>
            <a:xfrm>
              <a:off x="7010400" y="3429000"/>
              <a:ext cx="1905000" cy="5334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FF0000"/>
                  </a:solidFill>
                  <a:ea typeface="MS PGothic" charset="0"/>
                </a:rPr>
                <a:t>1</a:t>
              </a:r>
              <a:r>
                <a:rPr lang="en-US" sz="2400" baseline="30000" dirty="0">
                  <a:solidFill>
                    <a:srgbClr val="FF0000"/>
                  </a:solidFill>
                  <a:ea typeface="MS PGothic" charset="0"/>
                </a:rPr>
                <a:t>st</a:t>
              </a:r>
              <a:r>
                <a:rPr lang="en-US" sz="2400" dirty="0">
                  <a:solidFill>
                    <a:srgbClr val="FF0000"/>
                  </a:solidFill>
                  <a:ea typeface="MS PGothic" charset="0"/>
                </a:rPr>
                <a:t> waits here</a:t>
              </a:r>
            </a:p>
          </p:txBody>
        </p:sp>
        <p:sp>
          <p:nvSpPr>
            <p:cNvPr id="11" name="Rounded Rectangular Callout 10"/>
            <p:cNvSpPr/>
            <p:nvPr/>
          </p:nvSpPr>
          <p:spPr>
            <a:xfrm>
              <a:off x="6934200" y="3352800"/>
              <a:ext cx="2057400" cy="685800"/>
            </a:xfrm>
            <a:prstGeom prst="wedgeRoundRectCallout">
              <a:avLst>
                <a:gd name="adj1" fmla="val -84120"/>
                <a:gd name="adj2" fmla="val 14886"/>
                <a:gd name="adj3" fmla="val 16667"/>
              </a:avLst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5943600" y="1447801"/>
            <a:ext cx="4572000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ea typeface="MS PGothic" charset="0"/>
              </a:rPr>
              <a:t>A </a:t>
            </a:r>
            <a:r>
              <a:rPr lang="en-US" sz="2400" dirty="0">
                <a:solidFill>
                  <a:srgbClr val="FF0000"/>
                </a:solidFill>
                <a:ea typeface="MS PGothic" charset="0"/>
              </a:rPr>
              <a:t>writer </a:t>
            </a:r>
            <a:r>
              <a:rPr lang="en-US" sz="2400" dirty="0">
                <a:ea typeface="MS PGothic" charset="0"/>
              </a:rPr>
              <a:t>is in the critical section,  </a:t>
            </a:r>
            <a:r>
              <a:rPr lang="en-US" sz="2400" dirty="0">
                <a:solidFill>
                  <a:srgbClr val="FF0000"/>
                </a:solidFill>
                <a:ea typeface="MS PGothic" charset="0"/>
              </a:rPr>
              <a:t>n readers</a:t>
            </a:r>
            <a:r>
              <a:rPr lang="en-US" sz="2400" dirty="0">
                <a:ea typeface="MS PGothic" charset="0"/>
              </a:rPr>
              <a:t> are waiting. Then …</a:t>
            </a:r>
            <a:endParaRPr lang="en-US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6477000" y="1447800"/>
            <a:ext cx="2133600" cy="685800"/>
            <a:chOff x="6934200" y="3352800"/>
            <a:chExt cx="2133600" cy="685800"/>
          </a:xfrm>
        </p:grpSpPr>
        <p:sp>
          <p:nvSpPr>
            <p:cNvPr id="14" name="Rectangle 3"/>
            <p:cNvSpPr txBox="1">
              <a:spLocks noChangeArrowheads="1"/>
            </p:cNvSpPr>
            <p:nvPr/>
          </p:nvSpPr>
          <p:spPr>
            <a:xfrm>
              <a:off x="7010400" y="3429000"/>
              <a:ext cx="2057400" cy="5334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FF0000"/>
                  </a:solidFill>
                  <a:ea typeface="MS PGothic" charset="0"/>
                </a:rPr>
                <a:t>n-1 wait here</a:t>
              </a:r>
            </a:p>
          </p:txBody>
        </p:sp>
        <p:sp>
          <p:nvSpPr>
            <p:cNvPr id="15" name="Rounded Rectangular Callout 14"/>
            <p:cNvSpPr/>
            <p:nvPr/>
          </p:nvSpPr>
          <p:spPr>
            <a:xfrm>
              <a:off x="6934200" y="3352800"/>
              <a:ext cx="2057400" cy="685800"/>
            </a:xfrm>
            <a:prstGeom prst="wedgeRoundRectCallout">
              <a:avLst>
                <a:gd name="adj1" fmla="val -84120"/>
                <a:gd name="adj2" fmla="val 14886"/>
                <a:gd name="adj3" fmla="val 16667"/>
              </a:avLst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553200" y="3810000"/>
            <a:ext cx="2362200" cy="685800"/>
            <a:chOff x="6934200" y="3352800"/>
            <a:chExt cx="2057400" cy="685800"/>
          </a:xfrm>
        </p:grpSpPr>
        <p:sp>
          <p:nvSpPr>
            <p:cNvPr id="17" name="Rectangle 3"/>
            <p:cNvSpPr txBox="1">
              <a:spLocks noChangeArrowheads="1"/>
            </p:cNvSpPr>
            <p:nvPr/>
          </p:nvSpPr>
          <p:spPr>
            <a:xfrm>
              <a:off x="7010400" y="3429000"/>
              <a:ext cx="1905000" cy="5334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FF0000"/>
                  </a:solidFill>
                  <a:ea typeface="MS PGothic" charset="0"/>
                </a:rPr>
                <a:t>Critical section?</a:t>
              </a:r>
            </a:p>
          </p:txBody>
        </p:sp>
        <p:sp>
          <p:nvSpPr>
            <p:cNvPr id="18" name="Rounded Rectangular Callout 17"/>
            <p:cNvSpPr/>
            <p:nvPr/>
          </p:nvSpPr>
          <p:spPr>
            <a:xfrm>
              <a:off x="6934200" y="3352800"/>
              <a:ext cx="2057400" cy="685800"/>
            </a:xfrm>
            <a:prstGeom prst="wedgeRoundRectCallout">
              <a:avLst>
                <a:gd name="adj1" fmla="val -84120"/>
                <a:gd name="adj2" fmla="val 14886"/>
                <a:gd name="adj3" fmla="val 16667"/>
              </a:avLst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924800" y="4724400"/>
            <a:ext cx="2590800" cy="685800"/>
            <a:chOff x="6934200" y="3352800"/>
            <a:chExt cx="2057400" cy="685800"/>
          </a:xfrm>
        </p:grpSpPr>
        <p:sp>
          <p:nvSpPr>
            <p:cNvPr id="20" name="Rectangle 3"/>
            <p:cNvSpPr txBox="1">
              <a:spLocks noChangeArrowheads="1"/>
            </p:cNvSpPr>
            <p:nvPr/>
          </p:nvSpPr>
          <p:spPr>
            <a:xfrm>
              <a:off x="6934201" y="3429000"/>
              <a:ext cx="2051544" cy="5334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FF0000"/>
                  </a:solidFill>
                  <a:ea typeface="MS PGothic" charset="0"/>
                </a:rPr>
                <a:t>Let a writer access</a:t>
              </a:r>
            </a:p>
          </p:txBody>
        </p:sp>
        <p:sp>
          <p:nvSpPr>
            <p:cNvPr id="21" name="Rounded Rectangular Callout 20"/>
            <p:cNvSpPr/>
            <p:nvPr/>
          </p:nvSpPr>
          <p:spPr>
            <a:xfrm>
              <a:off x="6934200" y="3352800"/>
              <a:ext cx="2057400" cy="685800"/>
            </a:xfrm>
            <a:prstGeom prst="wedgeRoundRectCallout">
              <a:avLst>
                <a:gd name="adj1" fmla="val -80568"/>
                <a:gd name="adj2" fmla="val 9519"/>
                <a:gd name="adj3" fmla="val 16667"/>
              </a:avLst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737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2209801" y="381000"/>
            <a:ext cx="8094663" cy="766762"/>
          </a:xfrm>
        </p:spPr>
        <p:txBody>
          <a:bodyPr>
            <a:noAutofit/>
          </a:bodyPr>
          <a:lstStyle/>
          <a:p>
            <a:r>
              <a:rPr lang="en-US" dirty="0">
                <a:latin typeface="+mn-lt"/>
                <a:ea typeface="MS PGothic" charset="0"/>
              </a:rPr>
              <a:t>Other Readers-Writers Problems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1308498" y="1447800"/>
            <a:ext cx="9897268" cy="4111625"/>
          </a:xfrm>
        </p:spPr>
        <p:txBody>
          <a:bodyPr>
            <a:normAutofit/>
          </a:bodyPr>
          <a:lstStyle/>
          <a:p>
            <a:r>
              <a:rPr lang="en-US" sz="2800" b="1" dirty="0">
                <a:ea typeface="MS PGothic" charset="0"/>
              </a:rPr>
              <a:t>Problem 1:</a:t>
            </a:r>
            <a:r>
              <a:rPr lang="en-US" sz="2800" dirty="0">
                <a:ea typeface="MS PGothic" charset="0"/>
              </a:rPr>
              <a:t> no reader kept waiting unless writer has permission to use shared object</a:t>
            </a:r>
          </a:p>
          <a:p>
            <a:endParaRPr lang="en-US" sz="2800" dirty="0">
              <a:ea typeface="MS PGothic" charset="0"/>
            </a:endParaRPr>
          </a:p>
          <a:p>
            <a:r>
              <a:rPr lang="en-US" sz="2800" b="1" dirty="0">
                <a:ea typeface="MS PGothic" charset="0"/>
              </a:rPr>
              <a:t>Problem 2:</a:t>
            </a:r>
            <a:r>
              <a:rPr lang="en-US" sz="2800" dirty="0">
                <a:ea typeface="MS PGothic" charset="0"/>
              </a:rPr>
              <a:t> once writer is ready, it performs the write ASAP</a:t>
            </a:r>
          </a:p>
          <a:p>
            <a:endParaRPr lang="en-US" sz="2800" dirty="0">
              <a:ea typeface="MS PGothic" charset="0"/>
            </a:endParaRPr>
          </a:p>
          <a:p>
            <a:r>
              <a:rPr lang="en-US" sz="2800" dirty="0">
                <a:ea typeface="MS PGothic" charset="0"/>
              </a:rPr>
              <a:t>Both may have </a:t>
            </a:r>
            <a:r>
              <a:rPr lang="en-US" sz="2800" dirty="0">
                <a:solidFill>
                  <a:srgbClr val="FF0000"/>
                </a:solidFill>
                <a:ea typeface="MS PGothic" charset="0"/>
              </a:rPr>
              <a:t>starvation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390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115316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dirty="0">
                <a:solidFill>
                  <a:srgbClr val="FF0000"/>
                </a:solidFill>
                <a:latin typeface="+mn-lt"/>
                <a:ea typeface="MS PGothic" charset="0"/>
              </a:rPr>
              <a:t>Exercise 1: </a:t>
            </a:r>
            <a:r>
              <a:rPr lang="en-US" sz="3600" dirty="0">
                <a:latin typeface="+mn-lt"/>
                <a:ea typeface="MS PGothic" charset="0"/>
              </a:rPr>
              <a:t>Can you solve the dining-philosopher problem?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4038600"/>
            <a:ext cx="11049000" cy="2514600"/>
          </a:xfrm>
        </p:spPr>
        <p:txBody>
          <a:bodyPr>
            <a:noAutofit/>
          </a:bodyPr>
          <a:lstStyle/>
          <a:p>
            <a:pPr>
              <a:tabLst>
                <a:tab pos="1365250" algn="l"/>
                <a:tab pos="1538288" algn="l"/>
              </a:tabLst>
            </a:pPr>
            <a:r>
              <a:rPr lang="en-US" sz="2800" dirty="0">
                <a:ea typeface="MS PGothic" charset="0"/>
              </a:rPr>
              <a:t>Philosophers spend their lives thinking and </a:t>
            </a:r>
            <a:r>
              <a:rPr lang="en-US" sz="2800" dirty="0">
                <a:solidFill>
                  <a:srgbClr val="FF0000"/>
                </a:solidFill>
                <a:ea typeface="MS PGothic" charset="0"/>
              </a:rPr>
              <a:t>eating</a:t>
            </a:r>
          </a:p>
          <a:p>
            <a:pPr>
              <a:tabLst>
                <a:tab pos="1365250" algn="l"/>
                <a:tab pos="1538288" algn="l"/>
              </a:tabLst>
            </a:pPr>
            <a:r>
              <a:rPr lang="en-US" sz="2800" dirty="0">
                <a:ea typeface="MS PGothic" charset="0"/>
              </a:rPr>
              <a:t>O</a:t>
            </a:r>
            <a:r>
              <a:rPr lang="en-US" altLang="ja-JP" sz="2800" dirty="0">
                <a:ea typeface="MS PGothic" charset="0"/>
              </a:rPr>
              <a:t>ccasionally try to pick up </a:t>
            </a:r>
            <a:r>
              <a:rPr lang="en-US" altLang="ja-JP" sz="2800" dirty="0">
                <a:solidFill>
                  <a:srgbClr val="FF0000"/>
                </a:solidFill>
                <a:ea typeface="MS PGothic" charset="0"/>
              </a:rPr>
              <a:t>2 chopsticks</a:t>
            </a:r>
            <a:r>
              <a:rPr lang="en-US" altLang="ja-JP" sz="2800" dirty="0">
                <a:ea typeface="MS PGothic" charset="0"/>
              </a:rPr>
              <a:t> (one at a time) to eat from bowl</a:t>
            </a:r>
          </a:p>
          <a:p>
            <a:pPr>
              <a:tabLst>
                <a:tab pos="1365250" algn="l"/>
                <a:tab pos="1538288" algn="l"/>
              </a:tabLst>
            </a:pPr>
            <a:r>
              <a:rPr lang="en-US" sz="2800" dirty="0">
                <a:ea typeface="MS PGothic" charset="0"/>
              </a:rPr>
              <a:t>In the case of 5 philosophers: Shared data</a:t>
            </a:r>
          </a:p>
          <a:p>
            <a:pPr lvl="1">
              <a:tabLst>
                <a:tab pos="1365250" algn="l"/>
                <a:tab pos="1538288" algn="l"/>
              </a:tabLst>
            </a:pPr>
            <a:r>
              <a:rPr lang="en-US" sz="2400" dirty="0">
                <a:ea typeface="MS PGothic" charset="0"/>
              </a:rPr>
              <a:t>Bowl of rice</a:t>
            </a:r>
          </a:p>
          <a:p>
            <a:pPr lvl="1">
              <a:tabLst>
                <a:tab pos="1365250" algn="l"/>
                <a:tab pos="1538288" algn="l"/>
              </a:tabLst>
            </a:pPr>
            <a:r>
              <a:rPr lang="en-US" sz="2400" dirty="0">
                <a:ea typeface="MS PGothic" charset="0"/>
              </a:rPr>
              <a:t>Semaphore </a:t>
            </a:r>
            <a:r>
              <a:rPr lang="en-US" sz="2400" dirty="0">
                <a:solidFill>
                  <a:srgbClr val="FF0000"/>
                </a:solidFill>
                <a:ea typeface="MS PGothic" charset="0"/>
              </a:rPr>
              <a:t>chopstick [5]</a:t>
            </a:r>
            <a:endParaRPr lang="en-US" sz="2400" dirty="0">
              <a:ea typeface="MS PGothic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1079500"/>
            <a:ext cx="2743200" cy="2743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68700" y="1282700"/>
            <a:ext cx="835660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FF0000"/>
                </a:solidFill>
                <a:latin typeface="Calibri" charset="0"/>
                <a:ea typeface="SimSun" charset="-122"/>
                <a:cs typeface="Arial" charset="0"/>
              </a:rPr>
              <a:t>Exercise 1.1 (</a:t>
            </a:r>
            <a:r>
              <a:rPr lang="en-US" sz="2800" b="1" dirty="0" err="1">
                <a:solidFill>
                  <a:srgbClr val="FF0000"/>
                </a:solidFill>
                <a:latin typeface="Calibri" charset="0"/>
                <a:ea typeface="SimSun" charset="-122"/>
                <a:cs typeface="Arial" charset="0"/>
              </a:rPr>
              <a:t>Plickers</a:t>
            </a:r>
            <a:r>
              <a:rPr lang="en-US" sz="2800" b="1" dirty="0">
                <a:solidFill>
                  <a:srgbClr val="FF0000"/>
                </a:solidFill>
                <a:latin typeface="Calibri" charset="0"/>
                <a:ea typeface="SimSun" charset="-122"/>
                <a:cs typeface="Arial" charset="0"/>
              </a:rPr>
              <a:t>): </a:t>
            </a:r>
            <a:r>
              <a:rPr lang="en-US" sz="2800" dirty="0">
                <a:latin typeface="Calibri" charset="0"/>
                <a:ea typeface="SimSun" charset="-122"/>
                <a:cs typeface="Arial" charset="0"/>
              </a:rPr>
              <a:t>What are the initial values of semaphore array </a:t>
            </a:r>
            <a:r>
              <a:rPr lang="en-US" sz="2800" dirty="0">
                <a:latin typeface="Courier New" charset="0"/>
                <a:ea typeface="SimSun" charset="-122"/>
              </a:rPr>
              <a:t>chopstick[5]</a:t>
            </a:r>
            <a:r>
              <a:rPr lang="en-US" sz="2800" dirty="0">
                <a:latin typeface="Calibri" charset="0"/>
                <a:ea typeface="SimSun" charset="-122"/>
                <a:cs typeface="Arial" charset="0"/>
              </a:rPr>
              <a:t>? </a:t>
            </a:r>
            <a:endParaRPr lang="en-US" sz="2800" dirty="0">
              <a:latin typeface="Times New Roman" charset="0"/>
              <a:ea typeface="SimSun" charset="-122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sz="2000" dirty="0">
                <a:latin typeface="Courier New" charset="0"/>
                <a:ea typeface="SimSun" charset="-122"/>
              </a:rPr>
              <a:t>chopstick[0]= … chopstick[4] = 0;</a:t>
            </a:r>
            <a:endParaRPr lang="en-US" sz="2000" dirty="0">
              <a:latin typeface="Times New Roman" charset="0"/>
              <a:ea typeface="SimSun" charset="-122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sz="2000" dirty="0">
                <a:latin typeface="Courier New" charset="0"/>
                <a:ea typeface="SimSun" charset="-122"/>
              </a:rPr>
              <a:t>chopstick[0]= … chopstick[3] = 1; chopstick[4]= 0;</a:t>
            </a:r>
            <a:endParaRPr lang="en-US" sz="2000" dirty="0">
              <a:latin typeface="Times New Roman" charset="0"/>
              <a:ea typeface="SimSun" charset="-122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sz="2000" dirty="0">
                <a:latin typeface="Courier New" charset="0"/>
                <a:ea typeface="SimSun" charset="-122"/>
              </a:rPr>
              <a:t>chopstick[0]= … chopstick[3] = 0; chopstick[4]= 1;</a:t>
            </a:r>
            <a:endParaRPr lang="en-US" sz="2000" dirty="0">
              <a:latin typeface="Times New Roman" charset="0"/>
              <a:ea typeface="SimSun" charset="-122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sz="2000" dirty="0">
                <a:latin typeface="Courier New" charset="0"/>
                <a:ea typeface="SimSun" charset="-122"/>
              </a:rPr>
              <a:t>chopstick[0]= … chopstick[4] = 1;</a:t>
            </a:r>
            <a:endParaRPr lang="en-US" sz="2000" dirty="0">
              <a:effectLst/>
              <a:latin typeface="Times New Roman" charset="0"/>
              <a:ea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246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1" y="304801"/>
            <a:ext cx="7866063" cy="576263"/>
          </a:xfrm>
        </p:spPr>
        <p:txBody>
          <a:bodyPr>
            <a:normAutofit fontScale="90000"/>
          </a:bodyPr>
          <a:lstStyle/>
          <a:p>
            <a:r>
              <a:rPr lang="en-US" sz="3000" dirty="0">
                <a:latin typeface="Arial" charset="0"/>
                <a:ea typeface="MS PGothic" charset="0"/>
              </a:rPr>
              <a:t>  </a:t>
            </a:r>
            <a:r>
              <a:rPr lang="en-US" sz="4900" dirty="0">
                <a:latin typeface="+mn-lt"/>
                <a:ea typeface="MS PGothic" charset="0"/>
              </a:rPr>
              <a:t>The structure of Philosopher</a:t>
            </a:r>
            <a:r>
              <a:rPr lang="en-US" sz="4900" i="1" dirty="0">
                <a:solidFill>
                  <a:srgbClr val="0000FF"/>
                </a:solidFill>
                <a:latin typeface="+mn-lt"/>
                <a:ea typeface="MS PGothic" charset="0"/>
              </a:rPr>
              <a:t> </a:t>
            </a:r>
            <a:r>
              <a:rPr lang="en-US" sz="4900" i="1" dirty="0" err="1">
                <a:solidFill>
                  <a:srgbClr val="0000FF"/>
                </a:solidFill>
                <a:latin typeface="+mn-lt"/>
                <a:ea typeface="MS PGothic" charset="0"/>
              </a:rPr>
              <a:t>i</a:t>
            </a:r>
            <a:endParaRPr lang="en-US" sz="4900" dirty="0">
              <a:latin typeface="+mn-lt"/>
              <a:ea typeface="MS PGothic" charset="0"/>
            </a:endParaRP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>
          <a:xfrm>
            <a:off x="0" y="1357314"/>
            <a:ext cx="7707312" cy="4784725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sz="2400" dirty="0">
                <a:latin typeface="Courier New"/>
                <a:ea typeface="MS PGothic" charset="0"/>
                <a:cs typeface="Courier New"/>
              </a:rPr>
              <a:t>     /* Before */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do { 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    </a:t>
            </a:r>
            <a:r>
              <a:rPr lang="en-US" dirty="0">
                <a:solidFill>
                  <a:srgbClr val="FF0000"/>
                </a:solidFill>
                <a:latin typeface="Courier New"/>
                <a:ea typeface="MS PGothic" charset="0"/>
                <a:cs typeface="Courier New"/>
              </a:rPr>
              <a:t>wait (chopstick[</a:t>
            </a:r>
            <a:r>
              <a:rPr lang="en-US" dirty="0" err="1">
                <a:solidFill>
                  <a:srgbClr val="FF0000"/>
                </a:solidFill>
                <a:latin typeface="Courier New"/>
                <a:ea typeface="MS PGothic" charset="0"/>
                <a:cs typeface="Courier New"/>
              </a:rPr>
              <a:t>i</a:t>
            </a:r>
            <a:r>
              <a:rPr lang="en-US" dirty="0">
                <a:solidFill>
                  <a:srgbClr val="FF0000"/>
                </a:solidFill>
                <a:latin typeface="Courier New"/>
                <a:ea typeface="MS PGothic" charset="0"/>
                <a:cs typeface="Courier New"/>
              </a:rPr>
              <a:t>] );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	</a:t>
            </a:r>
            <a:r>
              <a:rPr lang="en-US" dirty="0">
                <a:solidFill>
                  <a:srgbClr val="0070C0"/>
                </a:solidFill>
                <a:latin typeface="Courier New"/>
                <a:ea typeface="MS PGothic" charset="0"/>
                <a:cs typeface="Courier New"/>
              </a:rPr>
              <a:t>  wait (</a:t>
            </a:r>
            <a:r>
              <a:rPr lang="en-US" dirty="0" err="1">
                <a:solidFill>
                  <a:srgbClr val="0070C0"/>
                </a:solidFill>
                <a:latin typeface="Courier New"/>
                <a:ea typeface="MS PGothic" charset="0"/>
                <a:cs typeface="Courier New"/>
              </a:rPr>
              <a:t>chopStick</a:t>
            </a:r>
            <a:r>
              <a:rPr lang="en-US" dirty="0">
                <a:solidFill>
                  <a:srgbClr val="0070C0"/>
                </a:solidFill>
                <a:latin typeface="Courier New"/>
                <a:ea typeface="MS PGothic" charset="0"/>
                <a:cs typeface="Courier New"/>
              </a:rPr>
              <a:t>[ (</a:t>
            </a:r>
            <a:r>
              <a:rPr lang="en-US" dirty="0" err="1">
                <a:solidFill>
                  <a:srgbClr val="0070C0"/>
                </a:solidFill>
                <a:latin typeface="Courier New"/>
                <a:ea typeface="MS PGothic" charset="0"/>
                <a:cs typeface="Courier New"/>
              </a:rPr>
              <a:t>i</a:t>
            </a:r>
            <a:r>
              <a:rPr lang="en-US" dirty="0">
                <a:solidFill>
                  <a:srgbClr val="0070C0"/>
                </a:solidFill>
                <a:latin typeface="Courier New"/>
                <a:ea typeface="MS PGothic" charset="0"/>
                <a:cs typeface="Courier New"/>
              </a:rPr>
              <a:t> + 1) % 5] );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	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	             //  eat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endParaRPr lang="en-US" dirty="0">
              <a:solidFill>
                <a:srgbClr val="000000"/>
              </a:solidFill>
              <a:latin typeface="Courier New"/>
              <a:ea typeface="MS PGothic" charset="0"/>
              <a:cs typeface="Courier New"/>
            </a:endParaRP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	  </a:t>
            </a:r>
            <a:r>
              <a:rPr lang="en-US" dirty="0">
                <a:solidFill>
                  <a:srgbClr val="FF0000"/>
                </a:solidFill>
                <a:latin typeface="Courier New"/>
                <a:ea typeface="MS PGothic" charset="0"/>
                <a:cs typeface="Courier New"/>
              </a:rPr>
              <a:t>signal (chopstick[</a:t>
            </a:r>
            <a:r>
              <a:rPr lang="en-US" dirty="0" err="1">
                <a:solidFill>
                  <a:srgbClr val="FF0000"/>
                </a:solidFill>
                <a:latin typeface="Courier New"/>
                <a:ea typeface="MS PGothic" charset="0"/>
                <a:cs typeface="Courier New"/>
              </a:rPr>
              <a:t>i</a:t>
            </a:r>
            <a:r>
              <a:rPr lang="en-US" dirty="0">
                <a:solidFill>
                  <a:srgbClr val="FF0000"/>
                </a:solidFill>
                <a:latin typeface="Courier New"/>
                <a:ea typeface="MS PGothic" charset="0"/>
                <a:cs typeface="Courier New"/>
              </a:rPr>
              <a:t>] );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	  </a:t>
            </a:r>
            <a:r>
              <a:rPr lang="en-US" dirty="0">
                <a:solidFill>
                  <a:srgbClr val="0070C0"/>
                </a:solidFill>
                <a:latin typeface="Courier New"/>
                <a:ea typeface="MS PGothic" charset="0"/>
                <a:cs typeface="Courier New"/>
              </a:rPr>
              <a:t>signal (chopstick[ (</a:t>
            </a:r>
            <a:r>
              <a:rPr lang="en-US" dirty="0" err="1">
                <a:solidFill>
                  <a:srgbClr val="0070C0"/>
                </a:solidFill>
                <a:latin typeface="Courier New"/>
                <a:ea typeface="MS PGothic" charset="0"/>
                <a:cs typeface="Courier New"/>
              </a:rPr>
              <a:t>i</a:t>
            </a:r>
            <a:r>
              <a:rPr lang="en-US" dirty="0">
                <a:solidFill>
                  <a:srgbClr val="0070C0"/>
                </a:solidFill>
                <a:latin typeface="Courier New"/>
                <a:ea typeface="MS PGothic" charset="0"/>
                <a:cs typeface="Courier New"/>
              </a:rPr>
              <a:t> + 1) % 5] );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	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               //  think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endParaRPr lang="en-US" dirty="0">
              <a:solidFill>
                <a:srgbClr val="000000"/>
              </a:solidFill>
              <a:latin typeface="Courier New"/>
              <a:ea typeface="MS PGothic" charset="0"/>
              <a:cs typeface="Courier New"/>
            </a:endParaRP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} while (TRUE);</a:t>
            </a:r>
            <a:r>
              <a:rPr lang="en-US" dirty="0">
                <a:latin typeface="Courier New"/>
                <a:ea typeface="MS PGothic" charset="0"/>
                <a:cs typeface="Courier New"/>
              </a:rPr>
              <a:t> 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endParaRPr lang="en-US" dirty="0">
              <a:solidFill>
                <a:srgbClr val="0000FF"/>
              </a:solidFill>
              <a:latin typeface="Helvetica" charset="0"/>
              <a:ea typeface="MS PGothic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467600" y="1525901"/>
            <a:ext cx="443450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FF0000"/>
                </a:solidFill>
                <a:latin typeface="Calibri" charset="0"/>
                <a:ea typeface="SimSun" charset="-122"/>
                <a:cs typeface="Arial" charset="0"/>
              </a:rPr>
              <a:t>Exercise 1.2 (</a:t>
            </a:r>
            <a:r>
              <a:rPr lang="en-US" sz="2800" b="1" dirty="0" err="1">
                <a:solidFill>
                  <a:srgbClr val="FF0000"/>
                </a:solidFill>
                <a:latin typeface="Calibri" charset="0"/>
                <a:ea typeface="SimSun" charset="-122"/>
                <a:cs typeface="Arial" charset="0"/>
              </a:rPr>
              <a:t>Plickers</a:t>
            </a:r>
            <a:r>
              <a:rPr lang="en-US" sz="2800" b="1" dirty="0">
                <a:solidFill>
                  <a:srgbClr val="FF0000"/>
                </a:solidFill>
                <a:latin typeface="Calibri" charset="0"/>
                <a:ea typeface="SimSun" charset="-122"/>
                <a:cs typeface="Arial" charset="0"/>
              </a:rPr>
              <a:t>):</a:t>
            </a:r>
            <a:r>
              <a:rPr lang="en-US" sz="2800" b="1" dirty="0">
                <a:solidFill>
                  <a:srgbClr val="FF0000"/>
                </a:solidFill>
                <a:latin typeface="+mn-lt"/>
                <a:ea typeface="SimSun" charset="-122"/>
                <a:cs typeface="Arial" charset="0"/>
              </a:rPr>
              <a:t> </a:t>
            </a:r>
            <a:r>
              <a:rPr lang="en-US" sz="2800" dirty="0">
                <a:latin typeface="+mn-lt"/>
                <a:ea typeface="SimSun" charset="-122"/>
                <a:cs typeface="Arial" charset="0"/>
              </a:rPr>
              <a:t>Can you switch the order of the two chopsticks? </a:t>
            </a:r>
          </a:p>
          <a:p>
            <a:pPr marL="514350" indent="-514350" algn="just"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sz="2800" dirty="0">
                <a:latin typeface="+mn-lt"/>
                <a:ea typeface="SimSun" charset="-122"/>
              </a:rPr>
              <a:t>No</a:t>
            </a:r>
          </a:p>
          <a:p>
            <a:pPr marL="514350" indent="-514350" algn="just"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sz="2800" dirty="0">
                <a:latin typeface="+mn-lt"/>
                <a:ea typeface="SimSun" charset="-122"/>
              </a:rPr>
              <a:t>Yes</a:t>
            </a:r>
          </a:p>
          <a:p>
            <a:pPr marL="514350" indent="-514350" algn="just"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sz="2800" dirty="0">
                <a:latin typeface="+mn-lt"/>
                <a:ea typeface="SimSun" charset="-122"/>
              </a:rPr>
              <a:t>Sometimes</a:t>
            </a:r>
          </a:p>
          <a:p>
            <a:pPr marL="514350" indent="-514350" algn="just"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sz="2800" dirty="0">
                <a:latin typeface="+mn-lt"/>
                <a:ea typeface="SimSun" charset="-122"/>
              </a:rPr>
              <a:t>Depends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0" y="1357313"/>
            <a:ext cx="7707312" cy="47847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sz="2400" dirty="0">
                <a:latin typeface="Courier New"/>
                <a:ea typeface="MS PGothic" charset="0"/>
                <a:cs typeface="Courier New"/>
              </a:rPr>
              <a:t>     /* After */</a:t>
            </a:r>
          </a:p>
          <a:p>
            <a:pPr marL="1195388" lvl="2" indent="-338138" fontAlgn="auto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do { </a:t>
            </a:r>
          </a:p>
          <a:p>
            <a:pPr marL="1195388" lvl="2" indent="-338138" fontAlgn="auto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	</a:t>
            </a:r>
            <a:r>
              <a:rPr lang="en-US" dirty="0">
                <a:solidFill>
                  <a:srgbClr val="0070C0"/>
                </a:solidFill>
                <a:latin typeface="Courier New"/>
                <a:ea typeface="MS PGothic" charset="0"/>
                <a:cs typeface="Courier New"/>
              </a:rPr>
              <a:t>  wait (</a:t>
            </a:r>
            <a:r>
              <a:rPr lang="en-US" dirty="0" err="1">
                <a:solidFill>
                  <a:srgbClr val="0070C0"/>
                </a:solidFill>
                <a:latin typeface="Courier New"/>
                <a:ea typeface="MS PGothic" charset="0"/>
                <a:cs typeface="Courier New"/>
              </a:rPr>
              <a:t>chopStick</a:t>
            </a:r>
            <a:r>
              <a:rPr lang="en-US" dirty="0">
                <a:solidFill>
                  <a:srgbClr val="0070C0"/>
                </a:solidFill>
                <a:latin typeface="Courier New"/>
                <a:ea typeface="MS PGothic" charset="0"/>
                <a:cs typeface="Courier New"/>
              </a:rPr>
              <a:t>[ (</a:t>
            </a:r>
            <a:r>
              <a:rPr lang="en-US" dirty="0" err="1">
                <a:solidFill>
                  <a:srgbClr val="0070C0"/>
                </a:solidFill>
                <a:latin typeface="Courier New"/>
                <a:ea typeface="MS PGothic" charset="0"/>
                <a:cs typeface="Courier New"/>
              </a:rPr>
              <a:t>i</a:t>
            </a:r>
            <a:r>
              <a:rPr lang="en-US" dirty="0">
                <a:solidFill>
                  <a:srgbClr val="0070C0"/>
                </a:solidFill>
                <a:latin typeface="Courier New"/>
                <a:ea typeface="MS PGothic" charset="0"/>
                <a:cs typeface="Courier New"/>
              </a:rPr>
              <a:t> + 1) % 5] );</a:t>
            </a:r>
          </a:p>
          <a:p>
            <a:pPr marL="1195388" lvl="2" indent="-338138" fontAlgn="auto">
              <a:lnSpc>
                <a:spcPct val="90000"/>
              </a:lnSpc>
              <a:spcAft>
                <a:spcPts val="0"/>
              </a:spcAft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FF0000"/>
                </a:solidFill>
                <a:latin typeface="Courier New"/>
                <a:ea typeface="MS PGothic" charset="0"/>
                <a:cs typeface="Courier New"/>
              </a:rPr>
              <a:t>    wait (chopstick[</a:t>
            </a:r>
            <a:r>
              <a:rPr lang="en-US" dirty="0" err="1">
                <a:solidFill>
                  <a:srgbClr val="FF0000"/>
                </a:solidFill>
                <a:latin typeface="Courier New"/>
                <a:ea typeface="MS PGothic" charset="0"/>
                <a:cs typeface="Courier New"/>
              </a:rPr>
              <a:t>i</a:t>
            </a:r>
            <a:r>
              <a:rPr lang="en-US" dirty="0">
                <a:solidFill>
                  <a:srgbClr val="FF0000"/>
                </a:solidFill>
                <a:latin typeface="Courier New"/>
                <a:ea typeface="MS PGothic" charset="0"/>
                <a:cs typeface="Courier New"/>
              </a:rPr>
              <a:t>] );</a:t>
            </a:r>
          </a:p>
          <a:p>
            <a:pPr marL="1195388" lvl="2" indent="-338138" fontAlgn="auto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endParaRPr lang="en-US" dirty="0">
              <a:solidFill>
                <a:srgbClr val="0070C0"/>
              </a:solidFill>
              <a:latin typeface="Courier New"/>
              <a:ea typeface="MS PGothic" charset="0"/>
              <a:cs typeface="Courier New"/>
            </a:endParaRPr>
          </a:p>
          <a:p>
            <a:pPr marL="1195388" lvl="2" indent="-338138" fontAlgn="auto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	</a:t>
            </a:r>
          </a:p>
          <a:p>
            <a:pPr marL="1195388" lvl="2" indent="-338138" fontAlgn="auto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	             //  eat</a:t>
            </a:r>
          </a:p>
          <a:p>
            <a:pPr marL="1195388" lvl="2" indent="-338138" fontAlgn="auto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	  </a:t>
            </a:r>
            <a:r>
              <a:rPr lang="en-US" dirty="0">
                <a:solidFill>
                  <a:srgbClr val="0070C0"/>
                </a:solidFill>
                <a:latin typeface="Courier New"/>
                <a:ea typeface="MS PGothic" charset="0"/>
                <a:cs typeface="Courier New"/>
              </a:rPr>
              <a:t>signal (chopstick[ (</a:t>
            </a:r>
            <a:r>
              <a:rPr lang="en-US" dirty="0" err="1">
                <a:solidFill>
                  <a:srgbClr val="0070C0"/>
                </a:solidFill>
                <a:latin typeface="Courier New"/>
                <a:ea typeface="MS PGothic" charset="0"/>
                <a:cs typeface="Courier New"/>
              </a:rPr>
              <a:t>i</a:t>
            </a:r>
            <a:r>
              <a:rPr lang="en-US" dirty="0">
                <a:solidFill>
                  <a:srgbClr val="0070C0"/>
                </a:solidFill>
                <a:latin typeface="Courier New"/>
                <a:ea typeface="MS PGothic" charset="0"/>
                <a:cs typeface="Courier New"/>
              </a:rPr>
              <a:t> + 1) % 5] );</a:t>
            </a:r>
          </a:p>
          <a:p>
            <a:pPr marL="1195388" lvl="2" indent="-338138" fontAlgn="auto">
              <a:lnSpc>
                <a:spcPct val="90000"/>
              </a:lnSpc>
              <a:spcAft>
                <a:spcPts val="0"/>
              </a:spcAft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FF0000"/>
                </a:solidFill>
                <a:latin typeface="Courier New"/>
                <a:ea typeface="MS PGothic" charset="0"/>
                <a:cs typeface="Courier New"/>
              </a:rPr>
              <a:t>    signal (chopstick[</a:t>
            </a:r>
            <a:r>
              <a:rPr lang="en-US" dirty="0" err="1">
                <a:solidFill>
                  <a:srgbClr val="FF0000"/>
                </a:solidFill>
                <a:latin typeface="Courier New"/>
                <a:ea typeface="MS PGothic" charset="0"/>
                <a:cs typeface="Courier New"/>
              </a:rPr>
              <a:t>i</a:t>
            </a:r>
            <a:r>
              <a:rPr lang="en-US" dirty="0">
                <a:solidFill>
                  <a:srgbClr val="FF0000"/>
                </a:solidFill>
                <a:latin typeface="Courier New"/>
                <a:ea typeface="MS PGothic" charset="0"/>
                <a:cs typeface="Courier New"/>
              </a:rPr>
              <a:t>] );</a:t>
            </a:r>
          </a:p>
          <a:p>
            <a:pPr marL="1195388" lvl="2" indent="-338138" fontAlgn="auto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endParaRPr lang="en-US" dirty="0">
              <a:solidFill>
                <a:srgbClr val="0070C0"/>
              </a:solidFill>
              <a:latin typeface="Courier New"/>
              <a:ea typeface="MS PGothic" charset="0"/>
              <a:cs typeface="Courier New"/>
            </a:endParaRPr>
          </a:p>
          <a:p>
            <a:pPr marL="1195388" lvl="2" indent="-338138" fontAlgn="auto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	</a:t>
            </a:r>
          </a:p>
          <a:p>
            <a:pPr marL="1195388" lvl="2" indent="-338138" fontAlgn="auto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               //  think</a:t>
            </a:r>
          </a:p>
          <a:p>
            <a:pPr marL="1195388" lvl="2" indent="-338138" fontAlgn="auto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endParaRPr lang="en-US" dirty="0">
              <a:solidFill>
                <a:srgbClr val="000000"/>
              </a:solidFill>
              <a:latin typeface="Courier New"/>
              <a:ea typeface="MS PGothic" charset="0"/>
              <a:cs typeface="Courier New"/>
            </a:endParaRPr>
          </a:p>
          <a:p>
            <a:pPr marL="1195388" lvl="2" indent="-338138" fontAlgn="auto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} while (TRUE);</a:t>
            </a:r>
            <a:r>
              <a:rPr lang="en-US" dirty="0">
                <a:latin typeface="Courier New"/>
                <a:ea typeface="MS PGothic" charset="0"/>
                <a:cs typeface="Courier New"/>
              </a:rPr>
              <a:t> </a:t>
            </a:r>
          </a:p>
          <a:p>
            <a:pPr marL="1195388" lvl="2" indent="-338138" fontAlgn="auto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endParaRPr lang="en-US" dirty="0">
              <a:solidFill>
                <a:srgbClr val="0000FF"/>
              </a:solidFill>
              <a:latin typeface="Helvetica" charset="0"/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91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build="p"/>
      <p:bldP spid="6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1" y="304801"/>
            <a:ext cx="7866063" cy="1295399"/>
          </a:xfrm>
        </p:spPr>
        <p:txBody>
          <a:bodyPr>
            <a:normAutofit fontScale="90000"/>
          </a:bodyPr>
          <a:lstStyle/>
          <a:p>
            <a:r>
              <a:rPr lang="en-US" sz="3000" dirty="0">
                <a:latin typeface="Arial" charset="0"/>
                <a:ea typeface="MS PGothic" charset="0"/>
              </a:rPr>
              <a:t>  </a:t>
            </a:r>
            <a:r>
              <a:rPr lang="en-US" sz="4900" dirty="0">
                <a:solidFill>
                  <a:srgbClr val="FF0000"/>
                </a:solidFill>
                <a:ea typeface="MS PGothic" charset="0"/>
              </a:rPr>
              <a:t>Exercise 2: </a:t>
            </a:r>
            <a:r>
              <a:rPr lang="en-US" sz="4900" dirty="0">
                <a:ea typeface="MS PGothic" charset="0"/>
              </a:rPr>
              <a:t>What is the problem with this algorithm?</a:t>
            </a:r>
            <a:endParaRPr lang="en-US" sz="4900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>
          <a:xfrm>
            <a:off x="0" y="1119189"/>
            <a:ext cx="7707312" cy="4784725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endParaRPr lang="en-US" sz="2400" dirty="0">
              <a:latin typeface="Courier New"/>
              <a:ea typeface="MS PGothic" charset="0"/>
              <a:cs typeface="Courier New"/>
            </a:endParaRP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do { 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    wait (chopstick[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] );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	  wait (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chopStick</a:t>
            </a: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[ (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 + 1) % 5] );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	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	             //  eat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endParaRPr lang="en-US" dirty="0">
              <a:solidFill>
                <a:srgbClr val="000000"/>
              </a:solidFill>
              <a:latin typeface="Courier New"/>
              <a:ea typeface="MS PGothic" charset="0"/>
              <a:cs typeface="Courier New"/>
            </a:endParaRP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	  signal (chopstick[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] );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	  signal (chopstick[ (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 + 1) % 5] );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	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               //  think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endParaRPr lang="en-US" dirty="0">
              <a:solidFill>
                <a:srgbClr val="000000"/>
              </a:solidFill>
              <a:latin typeface="Courier New"/>
              <a:ea typeface="MS PGothic" charset="0"/>
              <a:cs typeface="Courier New"/>
            </a:endParaRP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r>
              <a:rPr lang="en-US" dirty="0">
                <a:solidFill>
                  <a:srgbClr val="000000"/>
                </a:solidFill>
                <a:latin typeface="Courier New"/>
                <a:ea typeface="MS PGothic" charset="0"/>
                <a:cs typeface="Courier New"/>
              </a:rPr>
              <a:t>} while (TRUE);</a:t>
            </a:r>
            <a:r>
              <a:rPr lang="en-US" dirty="0">
                <a:latin typeface="Courier New"/>
                <a:ea typeface="MS PGothic" charset="0"/>
                <a:cs typeface="Courier New"/>
              </a:rPr>
              <a:t> </a:t>
            </a:r>
          </a:p>
          <a:p>
            <a:pPr marL="1195388" lvl="2" indent="-338138">
              <a:lnSpc>
                <a:spcPct val="90000"/>
              </a:lnSpc>
              <a:buNone/>
              <a:tabLst>
                <a:tab pos="1709738" algn="l"/>
                <a:tab pos="2001838" algn="l"/>
                <a:tab pos="2227263" algn="l"/>
                <a:tab pos="2454275" algn="l"/>
              </a:tabLst>
            </a:pPr>
            <a:endParaRPr lang="en-US" dirty="0">
              <a:solidFill>
                <a:srgbClr val="0000FF"/>
              </a:solidFill>
              <a:latin typeface="Helvetica" charset="0"/>
              <a:ea typeface="MS PGothic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319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376239"/>
            <a:ext cx="8002588" cy="847725"/>
          </a:xfrm>
        </p:spPr>
        <p:txBody>
          <a:bodyPr>
            <a:noAutofit/>
          </a:bodyPr>
          <a:lstStyle/>
          <a:p>
            <a:r>
              <a:rPr lang="en-US" dirty="0">
                <a:ea typeface="MS PGothic" charset="0"/>
              </a:rPr>
              <a:t>Deadlock Handling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223964"/>
            <a:ext cx="10439400" cy="5253037"/>
          </a:xfrm>
        </p:spPr>
        <p:txBody>
          <a:bodyPr>
            <a:normAutofit/>
          </a:bodyPr>
          <a:lstStyle/>
          <a:p>
            <a:r>
              <a:rPr lang="en-US" sz="2800" dirty="0">
                <a:ea typeface="MS PGothic" charset="0"/>
              </a:rPr>
              <a:t>Allow at most 4 philosophers to be sitting simultaneously at  the table.</a:t>
            </a:r>
          </a:p>
          <a:p>
            <a:endParaRPr lang="en-US" sz="2800" dirty="0">
              <a:ea typeface="MS PGothic" charset="0"/>
            </a:endParaRPr>
          </a:p>
          <a:p>
            <a:r>
              <a:rPr lang="en-US" sz="2800" dirty="0">
                <a:ea typeface="MS PGothic" charset="0"/>
              </a:rPr>
              <a:t> Allow a philosopher to pick up  the forks only </a:t>
            </a:r>
            <a:r>
              <a:rPr lang="en-US" sz="2800" dirty="0">
                <a:solidFill>
                  <a:srgbClr val="FF0000"/>
                </a:solidFill>
                <a:ea typeface="MS PGothic" charset="0"/>
              </a:rPr>
              <a:t>if both are available</a:t>
            </a:r>
            <a:r>
              <a:rPr lang="en-US" sz="2800" dirty="0">
                <a:ea typeface="MS PGothic" charset="0"/>
              </a:rPr>
              <a:t> (picking must be done in a critical section.</a:t>
            </a:r>
          </a:p>
          <a:p>
            <a:endParaRPr lang="en-US" sz="2800" dirty="0">
              <a:ea typeface="MS PGothic" charset="0"/>
            </a:endParaRPr>
          </a:p>
          <a:p>
            <a:r>
              <a:rPr lang="en-US" sz="2800" dirty="0">
                <a:ea typeface="MS PGothic" charset="0"/>
              </a:rPr>
              <a:t>Use an asymmetric solution  -- an odd-numbered  philosopher picks  up first the left chopstick and then the right chopstick. Even-numbered  philosopher picks  up first the right chopstick and then the left chopstick.</a:t>
            </a:r>
          </a:p>
          <a:p>
            <a:pPr>
              <a:buFont typeface="Monotype Sorts" charset="0"/>
              <a:buNone/>
            </a:pPr>
            <a:endParaRPr lang="en-US" dirty="0">
              <a:latin typeface="Helvetica" charset="0"/>
              <a:ea typeface="MS PGothic" charset="0"/>
            </a:endParaRPr>
          </a:p>
          <a:p>
            <a:endParaRPr lang="en-US" dirty="0">
              <a:latin typeface="Helvetica" charset="0"/>
              <a:ea typeface="MS PGothic" charset="0"/>
            </a:endParaRPr>
          </a:p>
          <a:p>
            <a:endParaRPr lang="en-US" dirty="0">
              <a:latin typeface="Helvetica" charset="0"/>
              <a:ea typeface="MS PGothic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111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2447926" y="190500"/>
            <a:ext cx="7762875" cy="9525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ea typeface="MS PGothic" charset="0"/>
              </a:rPr>
              <a:t>Problems with Semaphores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143000"/>
            <a:ext cx="8697912" cy="4860925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  <a:ea typeface="MS PGothic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+mj-lt"/>
                <a:ea typeface="MS PGothic" charset="0"/>
              </a:rPr>
              <a:t>Incorrect use </a:t>
            </a:r>
            <a:r>
              <a:rPr lang="en-US" dirty="0">
                <a:latin typeface="+mj-lt"/>
                <a:ea typeface="MS PGothic" charset="0"/>
              </a:rPr>
              <a:t>of semaphore operations:</a:t>
            </a:r>
            <a:br>
              <a:rPr lang="en-US" dirty="0">
                <a:latin typeface="+mj-lt"/>
                <a:ea typeface="MS PGothic" charset="0"/>
              </a:rPr>
            </a:br>
            <a:endParaRPr lang="en-US" dirty="0">
              <a:latin typeface="+mj-lt"/>
              <a:ea typeface="MS PGothic" charset="0"/>
            </a:endParaRPr>
          </a:p>
          <a:p>
            <a:pPr lvl="1"/>
            <a:r>
              <a:rPr lang="en-US" dirty="0">
                <a:latin typeface="+mj-lt"/>
                <a:ea typeface="MS PGothic" charset="0"/>
              </a:rPr>
              <a:t> signal (</a:t>
            </a:r>
            <a:r>
              <a:rPr lang="en-US" dirty="0" err="1">
                <a:latin typeface="+mj-lt"/>
                <a:ea typeface="MS PGothic" charset="0"/>
              </a:rPr>
              <a:t>mutex</a:t>
            </a:r>
            <a:r>
              <a:rPr lang="en-US" dirty="0">
                <a:latin typeface="+mj-lt"/>
                <a:ea typeface="MS PGothic" charset="0"/>
              </a:rPr>
              <a:t>)  ….  wait (</a:t>
            </a:r>
            <a:r>
              <a:rPr lang="en-US" dirty="0" err="1">
                <a:latin typeface="+mj-lt"/>
                <a:ea typeface="MS PGothic" charset="0"/>
              </a:rPr>
              <a:t>mutex</a:t>
            </a:r>
            <a:r>
              <a:rPr lang="en-US" dirty="0">
                <a:latin typeface="+mj-lt"/>
                <a:ea typeface="MS PGothic" charset="0"/>
              </a:rPr>
              <a:t>)</a:t>
            </a:r>
            <a:br>
              <a:rPr lang="en-US" dirty="0">
                <a:latin typeface="+mj-lt"/>
                <a:ea typeface="MS PGothic" charset="0"/>
              </a:rPr>
            </a:br>
            <a:endParaRPr lang="en-US" dirty="0">
              <a:latin typeface="+mj-lt"/>
              <a:ea typeface="MS PGothic" charset="0"/>
            </a:endParaRPr>
          </a:p>
          <a:p>
            <a:pPr lvl="1"/>
            <a:r>
              <a:rPr lang="en-US" dirty="0">
                <a:latin typeface="+mj-lt"/>
                <a:ea typeface="MS PGothic" charset="0"/>
              </a:rPr>
              <a:t> wait (</a:t>
            </a:r>
            <a:r>
              <a:rPr lang="en-US" dirty="0" err="1">
                <a:latin typeface="+mj-lt"/>
                <a:ea typeface="MS PGothic" charset="0"/>
              </a:rPr>
              <a:t>mutex</a:t>
            </a:r>
            <a:r>
              <a:rPr lang="en-US" dirty="0">
                <a:latin typeface="+mj-lt"/>
                <a:ea typeface="MS PGothic" charset="0"/>
              </a:rPr>
              <a:t>)  …  wait (</a:t>
            </a:r>
            <a:r>
              <a:rPr lang="en-US" dirty="0" err="1">
                <a:latin typeface="+mj-lt"/>
                <a:ea typeface="MS PGothic" charset="0"/>
              </a:rPr>
              <a:t>mutex</a:t>
            </a:r>
            <a:r>
              <a:rPr lang="en-US" dirty="0">
                <a:latin typeface="+mj-lt"/>
                <a:ea typeface="MS PGothic" charset="0"/>
              </a:rPr>
              <a:t>)</a:t>
            </a:r>
          </a:p>
          <a:p>
            <a:pPr lvl="1"/>
            <a:endParaRPr lang="en-US" dirty="0">
              <a:latin typeface="+mj-lt"/>
              <a:ea typeface="MS PGothic" charset="0"/>
            </a:endParaRPr>
          </a:p>
          <a:p>
            <a:pPr lvl="1"/>
            <a:r>
              <a:rPr lang="en-US" dirty="0">
                <a:latin typeface="+mj-lt"/>
                <a:ea typeface="MS PGothic" charset="0"/>
              </a:rPr>
              <a:t> Omitting  of wait (</a:t>
            </a:r>
            <a:r>
              <a:rPr lang="en-US" dirty="0" err="1">
                <a:latin typeface="+mj-lt"/>
                <a:ea typeface="MS PGothic" charset="0"/>
              </a:rPr>
              <a:t>mutex</a:t>
            </a:r>
            <a:r>
              <a:rPr lang="en-US" dirty="0">
                <a:latin typeface="+mj-lt"/>
                <a:ea typeface="MS PGothic" charset="0"/>
              </a:rPr>
              <a:t>) or signal (</a:t>
            </a:r>
            <a:r>
              <a:rPr lang="en-US" dirty="0" err="1">
                <a:latin typeface="+mj-lt"/>
                <a:ea typeface="MS PGothic" charset="0"/>
              </a:rPr>
              <a:t>mutex</a:t>
            </a:r>
            <a:r>
              <a:rPr lang="en-US" dirty="0">
                <a:latin typeface="+mj-lt"/>
                <a:ea typeface="MS PGothic" charset="0"/>
              </a:rPr>
              <a:t>) (or both)</a:t>
            </a:r>
          </a:p>
          <a:p>
            <a:pPr lvl="1"/>
            <a:endParaRPr lang="en-US" dirty="0">
              <a:latin typeface="+mj-lt"/>
              <a:ea typeface="MS PGothic" charset="0"/>
            </a:endParaRPr>
          </a:p>
          <a:p>
            <a:r>
              <a:rPr lang="en-US" dirty="0">
                <a:latin typeface="+mj-lt"/>
                <a:ea typeface="MS PGothic" charset="0"/>
              </a:rPr>
              <a:t>   Deadlock and starvation are possible.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1371600"/>
            <a:ext cx="4038600" cy="235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30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1300E9-2E00-954E-B621-7C6DB6726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DC34AA-42C3-4D4F-8A2E-4C3BEC5E8B8E}"/>
              </a:ext>
            </a:extLst>
          </p:cNvPr>
          <p:cNvSpPr txBox="1">
            <a:spLocks/>
          </p:cNvSpPr>
          <p:nvPr/>
        </p:nvSpPr>
        <p:spPr bwMode="auto">
          <a:xfrm>
            <a:off x="1447800" y="1447800"/>
            <a:ext cx="9144000" cy="1097280"/>
          </a:xfrm>
          <a:prstGeom prst="rect">
            <a:avLst/>
          </a:prstGeom>
          <a:solidFill>
            <a:srgbClr val="DD550C"/>
          </a:solidFill>
          <a:ln w="174625" cmpd="sng">
            <a:solidFill>
              <a:srgbClr val="DD550C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sz="2800" b="0" kern="0" dirty="0">
                <a:solidFill>
                  <a:srgbClr val="FFFFFF"/>
                </a:solidFill>
              </a:rPr>
              <a:t>If more than </a:t>
            </a:r>
            <a:r>
              <a:rPr lang="en-US" sz="2800" b="0" kern="0">
                <a:solidFill>
                  <a:srgbClr val="FFFFFF"/>
                </a:solidFill>
              </a:rPr>
              <a:t>52 students </a:t>
            </a:r>
            <a:r>
              <a:rPr lang="en-US" sz="2800" b="0" kern="0" dirty="0">
                <a:solidFill>
                  <a:srgbClr val="FFFFFF"/>
                </a:solidFill>
              </a:rPr>
              <a:t>offer feedback to Dr. Qin on Canvas, then we will vote for one of the two options below.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8F401B2-1B34-A14D-8C5A-244C1197B9E1}"/>
              </a:ext>
            </a:extLst>
          </p:cNvPr>
          <p:cNvSpPr txBox="1">
            <a:spLocks/>
          </p:cNvSpPr>
          <p:nvPr/>
        </p:nvSpPr>
        <p:spPr bwMode="auto">
          <a:xfrm>
            <a:off x="1447800" y="3276600"/>
            <a:ext cx="9144000" cy="1097280"/>
          </a:xfrm>
          <a:prstGeom prst="rect">
            <a:avLst/>
          </a:prstGeom>
          <a:solidFill>
            <a:srgbClr val="DD550C"/>
          </a:solidFill>
          <a:ln w="174625" cmpd="sng">
            <a:solidFill>
              <a:srgbClr val="DD550C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sz="2800" b="0" kern="0" dirty="0">
                <a:solidFill>
                  <a:srgbClr val="FFFFFF"/>
                </a:solidFill>
              </a:rPr>
              <a:t>Option 1: Open book and notes or</a:t>
            </a:r>
          </a:p>
          <a:p>
            <a:pPr algn="l">
              <a:lnSpc>
                <a:spcPct val="90000"/>
              </a:lnSpc>
            </a:pPr>
            <a:r>
              <a:rPr lang="en-US" sz="2800" b="0" kern="0" dirty="0">
                <a:solidFill>
                  <a:srgbClr val="FFFFFF"/>
                </a:solidFill>
              </a:rPr>
              <a:t>Option2: Release 30% questions before exams</a:t>
            </a:r>
          </a:p>
        </p:txBody>
      </p:sp>
    </p:spTree>
    <p:extLst>
      <p:ext uri="{BB962C8B-B14F-4D97-AF65-F5344CB8AC3E}">
        <p14:creationId xmlns:p14="http://schemas.microsoft.com/office/powerpoint/2010/main" val="3671181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90500"/>
            <a:ext cx="12039600" cy="952500"/>
          </a:xfrm>
        </p:spPr>
        <p:txBody>
          <a:bodyPr>
            <a:normAutofit/>
          </a:bodyPr>
          <a:lstStyle/>
          <a:p>
            <a:r>
              <a:rPr lang="en-US" dirty="0" err="1">
                <a:ea typeface="MS PGothic" charset="0"/>
              </a:rPr>
              <a:t>Pthreads</a:t>
            </a:r>
            <a:endParaRPr lang="en-US" dirty="0">
              <a:ea typeface="MS PGothic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43000"/>
            <a:ext cx="11425632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14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Summary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4"/>
          </p:nvPr>
        </p:nvSpPr>
        <p:spPr>
          <a:xfrm>
            <a:off x="2209800" y="1676400"/>
            <a:ext cx="7494494" cy="4343400"/>
          </a:xfrm>
        </p:spPr>
        <p:txBody>
          <a:bodyPr>
            <a:normAutofit/>
          </a:bodyPr>
          <a:lstStyle/>
          <a:p>
            <a:r>
              <a:rPr lang="en-US" sz="2800" dirty="0">
                <a:ea typeface="MS PGothic" charset="0"/>
              </a:rPr>
              <a:t>The Readers-Writers Problem</a:t>
            </a:r>
          </a:p>
          <a:p>
            <a:endParaRPr lang="en-US" sz="2800" dirty="0">
              <a:ea typeface="MS PGothic" charset="0"/>
            </a:endParaRPr>
          </a:p>
          <a:p>
            <a:r>
              <a:rPr lang="en-US" sz="2800" dirty="0">
                <a:ea typeface="MS PGothic" charset="0"/>
              </a:rPr>
              <a:t>The Dining-Philosophers Problem</a:t>
            </a:r>
          </a:p>
          <a:p>
            <a:endParaRPr lang="en-US" sz="2800" dirty="0">
              <a:ea typeface="MS PGothic" charset="0"/>
            </a:endParaRPr>
          </a:p>
          <a:p>
            <a:r>
              <a:rPr lang="en-US" sz="2800" dirty="0">
                <a:ea typeface="MS PGothic" charset="0"/>
              </a:rPr>
              <a:t>What’s next: Introduction to Monitors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F6211F-5278-4B8E-96CF-461F9E543AC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78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76200"/>
            <a:ext cx="104902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22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76200"/>
            <a:ext cx="10439400" cy="1528509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MS PGothic" charset="0"/>
              </a:rPr>
              <a:t>Implementing Semaphores Using </a:t>
            </a:r>
            <a:r>
              <a:rPr lang="en-US" dirty="0" err="1">
                <a:ea typeface="MS PGothic" charset="0"/>
              </a:rPr>
              <a:t>Pthreads</a:t>
            </a:r>
            <a:br>
              <a:rPr lang="en-US" dirty="0">
                <a:ea typeface="MS PGothic" charset="0"/>
              </a:rPr>
            </a:br>
            <a:r>
              <a:rPr lang="en-US" sz="3600" dirty="0">
                <a:solidFill>
                  <a:srgbClr val="FF0000"/>
                </a:solidFill>
                <a:ea typeface="MS PGothic" charset="0"/>
              </a:rPr>
              <a:t>Exercise 3: </a:t>
            </a:r>
            <a:r>
              <a:rPr lang="en-US" sz="3200" dirty="0"/>
              <a:t>What is the </a:t>
            </a: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value</a:t>
            </a:r>
            <a:r>
              <a:rPr lang="en-US" sz="3200" dirty="0"/>
              <a:t> item in the following structure? Why we need a </a:t>
            </a: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lock</a:t>
            </a:r>
            <a:r>
              <a:rPr lang="en-US" sz="3200" dirty="0"/>
              <a:t>? </a:t>
            </a:r>
            <a:endParaRPr lang="en-US" sz="3600" dirty="0">
              <a:ea typeface="MS PGothic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604709"/>
            <a:ext cx="8337550" cy="511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2940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90500"/>
            <a:ext cx="12039600" cy="952500"/>
          </a:xfrm>
        </p:spPr>
        <p:txBody>
          <a:bodyPr>
            <a:normAutofit/>
          </a:bodyPr>
          <a:lstStyle/>
          <a:p>
            <a:r>
              <a:rPr lang="en-US" dirty="0">
                <a:ea typeface="MS PGothic" charset="0"/>
              </a:rPr>
              <a:t>Implementing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wait()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1447800"/>
            <a:ext cx="11868150" cy="421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11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90500"/>
            <a:ext cx="12039600" cy="952500"/>
          </a:xfrm>
        </p:spPr>
        <p:txBody>
          <a:bodyPr>
            <a:normAutofit/>
          </a:bodyPr>
          <a:lstStyle/>
          <a:p>
            <a:r>
              <a:rPr lang="en-US" dirty="0">
                <a:ea typeface="MS PGothic" charset="0"/>
              </a:rPr>
              <a:t>Implementing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signal()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447800"/>
            <a:ext cx="10515600" cy="433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28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2209801" y="381000"/>
            <a:ext cx="8094663" cy="766762"/>
          </a:xfrm>
        </p:spPr>
        <p:txBody>
          <a:bodyPr>
            <a:noAutofit/>
          </a:bodyPr>
          <a:lstStyle/>
          <a:p>
            <a:r>
              <a:rPr lang="en-US" dirty="0">
                <a:latin typeface="+mn-lt"/>
                <a:ea typeface="MS PGothic" charset="0"/>
              </a:rPr>
              <a:t>Thread Synchronization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1308498" y="1447800"/>
            <a:ext cx="9897268" cy="4111625"/>
          </a:xfrm>
        </p:spPr>
        <p:txBody>
          <a:bodyPr>
            <a:normAutofit/>
          </a:bodyPr>
          <a:lstStyle/>
          <a:p>
            <a:r>
              <a:rPr lang="en-US" sz="2800" dirty="0"/>
              <a:t>Multiple threads try to access the same resource </a:t>
            </a:r>
            <a:endParaRPr lang="en-US" sz="2800" dirty="0">
              <a:ea typeface="MS PGothic" charset="0"/>
            </a:endParaRPr>
          </a:p>
          <a:p>
            <a:endParaRPr lang="en-US" sz="2800" b="1" dirty="0">
              <a:ea typeface="MS PGothic" charset="0"/>
            </a:endParaRPr>
          </a:p>
          <a:p>
            <a:r>
              <a:rPr lang="en-US" sz="2800" b="1" dirty="0">
                <a:ea typeface="MS PGothic" charset="0"/>
              </a:rPr>
              <a:t>Example: </a:t>
            </a:r>
            <a:r>
              <a:rPr lang="en-US" sz="2800" dirty="0"/>
              <a:t>one thread writes a file, one thread is opening the same file, and a third one might be closing the same file.</a:t>
            </a:r>
            <a:endParaRPr lang="en-US" sz="2800" dirty="0">
              <a:ea typeface="MS PGothic" charset="0"/>
            </a:endParaRPr>
          </a:p>
          <a:p>
            <a:endParaRPr lang="en-US" sz="2800" dirty="0">
              <a:ea typeface="MS PGothic" charset="0"/>
            </a:endParaRPr>
          </a:p>
          <a:p>
            <a:r>
              <a:rPr lang="en-US" sz="2800" dirty="0">
                <a:ea typeface="MS PGothic" charset="0"/>
              </a:rPr>
              <a:t>Both may have </a:t>
            </a:r>
            <a:r>
              <a:rPr lang="en-US" sz="2800" dirty="0">
                <a:solidFill>
                  <a:srgbClr val="FF0000"/>
                </a:solidFill>
                <a:ea typeface="MS PGothic" charset="0"/>
              </a:rPr>
              <a:t>starvation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135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1" y="152399"/>
            <a:ext cx="7407275" cy="835205"/>
          </a:xfrm>
        </p:spPr>
        <p:txBody>
          <a:bodyPr>
            <a:noAutofit/>
          </a:bodyPr>
          <a:lstStyle/>
          <a:p>
            <a:pPr eaLnBrk="1" hangingPunct="1"/>
            <a:r>
              <a:rPr lang="en-US" dirty="0">
                <a:latin typeface="+mn-lt"/>
                <a:ea typeface="MS PGothic" charset="0"/>
              </a:rPr>
              <a:t>The Bounded-Buffer Problem</a:t>
            </a:r>
          </a:p>
        </p:txBody>
      </p:sp>
      <p:sp>
        <p:nvSpPr>
          <p:cNvPr id="34820" name="Rectangle 5"/>
          <p:cNvSpPr>
            <a:spLocks noChangeArrowheads="1"/>
          </p:cNvSpPr>
          <p:nvPr/>
        </p:nvSpPr>
        <p:spPr bwMode="auto">
          <a:xfrm>
            <a:off x="4016375" y="3246439"/>
            <a:ext cx="184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6" tIns="45714" rIns="91426" bIns="45714">
            <a:spAutoFit/>
          </a:bodyPr>
          <a:lstStyle/>
          <a:p>
            <a:endParaRPr kumimoji="1" lang="en-US">
              <a:latin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2186962"/>
            <a:ext cx="7315200" cy="4671038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0" y="872801"/>
            <a:ext cx="12192000" cy="11993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>
                <a:solidFill>
                  <a:srgbClr val="FF0000"/>
                </a:solidFill>
                <a:ea typeface="MS PGothic" charset="0"/>
              </a:rPr>
              <a:t>Exercise 2.3 </a:t>
            </a:r>
            <a:r>
              <a:rPr lang="en-US" sz="3600" dirty="0">
                <a:solidFill>
                  <a:srgbClr val="FF0000"/>
                </a:solidFill>
              </a:rPr>
              <a:t>(</a:t>
            </a:r>
            <a:r>
              <a:rPr lang="en-US" sz="3600" dirty="0" err="1">
                <a:solidFill>
                  <a:srgbClr val="FF0000"/>
                </a:solidFill>
              </a:rPr>
              <a:t>Plickers</a:t>
            </a:r>
            <a:r>
              <a:rPr lang="en-US" sz="3600" dirty="0">
                <a:solidFill>
                  <a:srgbClr val="FF0000"/>
                </a:solidFill>
              </a:rPr>
              <a:t>)</a:t>
            </a:r>
            <a:r>
              <a:rPr lang="en-US" sz="3600" dirty="0">
                <a:solidFill>
                  <a:srgbClr val="FF0000"/>
                </a:solidFill>
                <a:ea typeface="MS PGothic" charset="0"/>
              </a:rPr>
              <a:t>: </a:t>
            </a:r>
          </a:p>
          <a:p>
            <a:pPr marL="0" indent="0" algn="ctr">
              <a:buNone/>
            </a:pPr>
            <a:r>
              <a:rPr lang="en-US" sz="3600" dirty="0"/>
              <a:t>What is the initial value of </a:t>
            </a:r>
            <a:r>
              <a:rPr lang="en-US" sz="3600" b="1" dirty="0"/>
              <a:t>empty (empty _bucket)</a:t>
            </a:r>
            <a:r>
              <a:rPr lang="en-US" sz="3600" dirty="0"/>
              <a:t>? </a:t>
            </a:r>
            <a:endParaRPr lang="en-US" sz="3600" dirty="0">
              <a:ea typeface="MS PGothic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7936768" y="2343295"/>
            <a:ext cx="3817815" cy="3962399"/>
          </a:xfrm>
        </p:spPr>
        <p:txBody>
          <a:bodyPr>
            <a:normAutofit/>
          </a:bodyPr>
          <a:lstStyle/>
          <a:p>
            <a:pPr marL="514350" indent="-514350">
              <a:buAutoNum type="alphaUcPeriod"/>
            </a:pPr>
            <a:r>
              <a:rPr lang="en-US" sz="3600" dirty="0">
                <a:ea typeface="MS PGothic" charset="0"/>
              </a:rPr>
              <a:t>-1</a:t>
            </a:r>
          </a:p>
          <a:p>
            <a:pPr marL="514350" indent="-514350">
              <a:buAutoNum type="alphaUcPeriod"/>
            </a:pPr>
            <a:r>
              <a:rPr lang="en-US" sz="3600" dirty="0">
                <a:ea typeface="MS PGothic" charset="0"/>
              </a:rPr>
              <a:t>0</a:t>
            </a:r>
          </a:p>
          <a:p>
            <a:pPr marL="514350" indent="-514350">
              <a:buAutoNum type="alphaUcPeriod"/>
            </a:pPr>
            <a:r>
              <a:rPr lang="en-US" sz="3600" dirty="0">
                <a:ea typeface="MS PGothic" charset="0"/>
              </a:rPr>
              <a:t>1</a:t>
            </a:r>
          </a:p>
          <a:p>
            <a:pPr marL="514350" indent="-514350">
              <a:buAutoNum type="alphaUcPeriod"/>
            </a:pPr>
            <a:r>
              <a:rPr lang="en-US" sz="3600" dirty="0">
                <a:ea typeface="MS PGothic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149492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2635250" y="176213"/>
            <a:ext cx="7575550" cy="1119187"/>
          </a:xfrm>
        </p:spPr>
        <p:txBody>
          <a:bodyPr>
            <a:normAutofit/>
          </a:bodyPr>
          <a:lstStyle/>
          <a:p>
            <a:r>
              <a:rPr lang="en-US" dirty="0">
                <a:ea typeface="MS PGothic" charset="0"/>
              </a:rPr>
              <a:t>The Producer Process</a:t>
            </a:r>
            <a:endParaRPr lang="en-US" dirty="0">
              <a:latin typeface="Arial" charset="0"/>
              <a:ea typeface="MS PGothic" charset="0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1279525"/>
            <a:ext cx="8534400" cy="5121275"/>
          </a:xfrm>
        </p:spPr>
        <p:txBody>
          <a:bodyPr>
            <a:normAutofit fontScale="92500"/>
          </a:bodyPr>
          <a:lstStyle/>
          <a:p>
            <a:pPr>
              <a:buFont typeface="Monotype Sorts" charset="0"/>
              <a:buNone/>
            </a:pPr>
            <a:r>
              <a:rPr lang="en-US" sz="1400" b="1" dirty="0">
                <a:latin typeface="Courier New" charset="0"/>
                <a:ea typeface="MS PGothic" charset="0"/>
                <a:cs typeface="Courier New" charset="0"/>
              </a:rPr>
              <a:t>       </a:t>
            </a:r>
            <a:r>
              <a:rPr lang="en-US" sz="2400" dirty="0">
                <a:latin typeface="Courier New" charset="0"/>
                <a:ea typeface="MS PGothic" charset="0"/>
                <a:cs typeface="Courier New" charset="0"/>
              </a:rPr>
              <a:t>do { </a:t>
            </a:r>
          </a:p>
          <a:p>
            <a:pPr>
              <a:buFont typeface="Monotype Sorts" charset="0"/>
              <a:buNone/>
            </a:pPr>
            <a:r>
              <a:rPr lang="en-US" sz="2400" dirty="0">
                <a:latin typeface="Courier New" charset="0"/>
                <a:ea typeface="MS PGothic" charset="0"/>
                <a:cs typeface="Courier New" charset="0"/>
              </a:rPr>
              <a:t>          ...</a:t>
            </a:r>
            <a:br>
              <a:rPr lang="en-US" sz="2400" dirty="0">
                <a:latin typeface="Courier New" charset="0"/>
                <a:ea typeface="MS PGothic" charset="0"/>
                <a:cs typeface="Courier New" charset="0"/>
              </a:rPr>
            </a:br>
            <a:r>
              <a:rPr lang="en-US" sz="2400" dirty="0">
                <a:latin typeface="Courier New" charset="0"/>
                <a:ea typeface="MS PGothic" charset="0"/>
                <a:cs typeface="Courier New" charset="0"/>
              </a:rPr>
              <a:t>        /* produce an item in </a:t>
            </a:r>
            <a:r>
              <a:rPr lang="en-US" sz="2400" dirty="0" err="1">
                <a:latin typeface="Courier New" charset="0"/>
                <a:ea typeface="MS PGothic" charset="0"/>
                <a:cs typeface="Courier New" charset="0"/>
              </a:rPr>
              <a:t>next_produced</a:t>
            </a:r>
            <a:r>
              <a:rPr lang="en-US" sz="2400" dirty="0">
                <a:latin typeface="Courier New" charset="0"/>
                <a:ea typeface="MS PGothic" charset="0"/>
                <a:cs typeface="Courier New" charset="0"/>
              </a:rPr>
              <a:t> */ </a:t>
            </a:r>
          </a:p>
          <a:p>
            <a:pPr>
              <a:buFont typeface="Monotype Sorts" charset="0"/>
              <a:buNone/>
            </a:pPr>
            <a:r>
              <a:rPr lang="en-US" sz="2400" dirty="0">
                <a:latin typeface="Courier New" charset="0"/>
                <a:ea typeface="MS PGothic" charset="0"/>
                <a:cs typeface="Courier New" charset="0"/>
              </a:rPr>
              <a:t>          ... </a:t>
            </a:r>
          </a:p>
          <a:p>
            <a:pPr>
              <a:buFont typeface="Monotype Sorts" charset="0"/>
              <a:buNone/>
            </a:pPr>
            <a:r>
              <a:rPr lang="en-US" sz="2400" dirty="0">
                <a:latin typeface="Courier New" charset="0"/>
                <a:ea typeface="MS PGothic" charset="0"/>
                <a:cs typeface="Courier New" charset="0"/>
              </a:rPr>
              <a:t>        wait(empty); </a:t>
            </a:r>
          </a:p>
          <a:p>
            <a:pPr>
              <a:buFont typeface="Monotype Sorts" charset="0"/>
              <a:buNone/>
            </a:pPr>
            <a:r>
              <a:rPr lang="en-US" sz="2400" dirty="0">
                <a:latin typeface="Courier New" charset="0"/>
                <a:ea typeface="MS PGothic" charset="0"/>
                <a:cs typeface="Courier New" charset="0"/>
              </a:rPr>
              <a:t>        wait(</a:t>
            </a:r>
            <a:r>
              <a:rPr lang="en-US" sz="2400" dirty="0" err="1">
                <a:latin typeface="Courier New" charset="0"/>
                <a:ea typeface="MS PGothic" charset="0"/>
                <a:cs typeface="Courier New" charset="0"/>
              </a:rPr>
              <a:t>mutex</a:t>
            </a:r>
            <a:r>
              <a:rPr lang="en-US" sz="2400" dirty="0">
                <a:latin typeface="Courier New" charset="0"/>
                <a:ea typeface="MS PGothic" charset="0"/>
                <a:cs typeface="Courier New" charset="0"/>
              </a:rPr>
              <a:t>); </a:t>
            </a:r>
          </a:p>
          <a:p>
            <a:pPr>
              <a:buFont typeface="Monotype Sorts" charset="0"/>
              <a:buNone/>
            </a:pPr>
            <a:r>
              <a:rPr lang="en-US" sz="2400" dirty="0">
                <a:latin typeface="Courier New" charset="0"/>
                <a:ea typeface="MS PGothic" charset="0"/>
                <a:cs typeface="Courier New" charset="0"/>
              </a:rPr>
              <a:t>           ...</a:t>
            </a:r>
            <a:br>
              <a:rPr lang="en-US" sz="2400" dirty="0">
                <a:latin typeface="Courier New" charset="0"/>
                <a:ea typeface="MS PGothic" charset="0"/>
                <a:cs typeface="Courier New" charset="0"/>
              </a:rPr>
            </a:br>
            <a:r>
              <a:rPr lang="en-US" sz="2400" dirty="0">
                <a:latin typeface="Courier New" charset="0"/>
                <a:ea typeface="MS PGothic" charset="0"/>
                <a:cs typeface="Courier New" charset="0"/>
              </a:rPr>
              <a:t>        /* add next produced to the buffer */ </a:t>
            </a:r>
          </a:p>
          <a:p>
            <a:pPr>
              <a:buFont typeface="Monotype Sorts" charset="0"/>
              <a:buNone/>
            </a:pPr>
            <a:r>
              <a:rPr lang="en-US" sz="2400" dirty="0">
                <a:latin typeface="Courier New" charset="0"/>
                <a:ea typeface="MS PGothic" charset="0"/>
                <a:cs typeface="Courier New" charset="0"/>
              </a:rPr>
              <a:t>           ... </a:t>
            </a:r>
          </a:p>
          <a:p>
            <a:pPr>
              <a:buFont typeface="Monotype Sorts" charset="0"/>
              <a:buNone/>
            </a:pPr>
            <a:r>
              <a:rPr lang="en-US" sz="2400" dirty="0">
                <a:latin typeface="Courier New" charset="0"/>
                <a:ea typeface="MS PGothic" charset="0"/>
                <a:cs typeface="Courier New" charset="0"/>
              </a:rPr>
              <a:t>        signal(</a:t>
            </a:r>
            <a:r>
              <a:rPr lang="en-US" sz="2400" dirty="0" err="1">
                <a:latin typeface="Courier New" charset="0"/>
                <a:ea typeface="MS PGothic" charset="0"/>
                <a:cs typeface="Courier New" charset="0"/>
              </a:rPr>
              <a:t>mutex</a:t>
            </a:r>
            <a:r>
              <a:rPr lang="en-US" sz="2400" dirty="0">
                <a:latin typeface="Courier New" charset="0"/>
                <a:ea typeface="MS PGothic" charset="0"/>
                <a:cs typeface="Courier New" charset="0"/>
              </a:rPr>
              <a:t>); </a:t>
            </a:r>
          </a:p>
          <a:p>
            <a:pPr>
              <a:buFont typeface="Monotype Sorts" charset="0"/>
              <a:buNone/>
            </a:pPr>
            <a:r>
              <a:rPr lang="en-US" sz="2400" dirty="0">
                <a:latin typeface="Courier New" charset="0"/>
                <a:ea typeface="MS PGothic" charset="0"/>
                <a:cs typeface="Courier New" charset="0"/>
              </a:rPr>
              <a:t>        signal(full); </a:t>
            </a:r>
          </a:p>
          <a:p>
            <a:pPr>
              <a:buFont typeface="Monotype Sorts" charset="0"/>
              <a:buNone/>
            </a:pPr>
            <a:r>
              <a:rPr lang="en-US" sz="2400" dirty="0">
                <a:latin typeface="Courier New" charset="0"/>
                <a:ea typeface="MS PGothic" charset="0"/>
                <a:cs typeface="Courier New" charset="0"/>
              </a:rPr>
              <a:t>     } while (true);</a:t>
            </a:r>
            <a:br>
              <a:rPr lang="en-US" sz="2400" dirty="0">
                <a:latin typeface="Courier New" charset="0"/>
                <a:ea typeface="MS PGothic" charset="0"/>
                <a:cs typeface="Courier New" charset="0"/>
              </a:rPr>
            </a:br>
            <a:endParaRPr lang="en-US" sz="2400" dirty="0">
              <a:latin typeface="Courier New" charset="0"/>
              <a:ea typeface="MS PGothic" charset="0"/>
              <a:cs typeface="Courier New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00400" y="3276600"/>
            <a:ext cx="21336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124200" y="4800600"/>
            <a:ext cx="25146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200400" y="2819400"/>
            <a:ext cx="2362200" cy="533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200400" y="5105400"/>
            <a:ext cx="2362200" cy="533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4114800" y="1143000"/>
            <a:ext cx="76962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rgbClr val="FF0000"/>
                </a:solidFill>
                <a:ea typeface="MS PGothic" charset="0"/>
              </a:rPr>
              <a:t>Exercise 3: </a:t>
            </a:r>
            <a:r>
              <a:rPr lang="en-US" sz="2800" dirty="0">
                <a:ea typeface="MS PGothic" charset="0"/>
              </a:rPr>
              <a:t>Where to place the </a:t>
            </a:r>
            <a:r>
              <a:rPr lang="en-US" sz="2800" dirty="0" err="1">
                <a:ea typeface="MS PGothic" charset="0"/>
              </a:rPr>
              <a:t>mutex</a:t>
            </a:r>
            <a:r>
              <a:rPr lang="en-US" sz="2800" dirty="0">
                <a:ea typeface="MS PGothic" charset="0"/>
              </a:rPr>
              <a:t> semaphore?</a:t>
            </a:r>
          </a:p>
        </p:txBody>
      </p:sp>
    </p:spTree>
    <p:extLst>
      <p:ext uri="{BB962C8B-B14F-4D97-AF65-F5344CB8AC3E}">
        <p14:creationId xmlns:p14="http://schemas.microsoft.com/office/powerpoint/2010/main" val="397240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8" grpId="1" animBg="1"/>
      <p:bldP spid="10" grpId="0" animBg="1"/>
      <p:bldP spid="10" grpId="1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185741"/>
            <a:ext cx="9829799" cy="576262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FF0000"/>
                </a:solidFill>
                <a:ea typeface="MS PGothic" charset="0"/>
              </a:rPr>
              <a:t>Exercise 4: </a:t>
            </a:r>
            <a:r>
              <a:rPr lang="en-US" sz="3600" dirty="0">
                <a:ea typeface="MS PGothic" charset="0"/>
              </a:rPr>
              <a:t>Can you design a consumer process?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1905000" y="990602"/>
            <a:ext cx="8610600" cy="5791199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000" dirty="0">
                <a:latin typeface="Courier New"/>
                <a:ea typeface="ＭＳ Ｐゴシック" pitchFamily="-84" charset="-128"/>
                <a:cs typeface="Courier New"/>
              </a:rPr>
              <a:t> </a:t>
            </a:r>
            <a:r>
              <a:rPr lang="en-US" sz="2200" dirty="0">
                <a:latin typeface="Courier New"/>
                <a:ea typeface="ＭＳ Ｐゴシック" pitchFamily="-84" charset="-128"/>
                <a:cs typeface="Courier New"/>
              </a:rPr>
              <a:t>   Do { </a:t>
            </a:r>
          </a:p>
          <a:p>
            <a:pPr marL="0" indent="0">
              <a:buNone/>
              <a:defRPr/>
            </a:pPr>
            <a:r>
              <a:rPr lang="en-US" sz="2200" dirty="0">
                <a:latin typeface="Courier New"/>
                <a:ea typeface="ＭＳ Ｐゴシック" pitchFamily="-84" charset="-128"/>
                <a:cs typeface="Courier New"/>
              </a:rPr>
              <a:t>        wait(full);</a:t>
            </a:r>
          </a:p>
          <a:p>
            <a:pPr marL="0" indent="0">
              <a:buNone/>
              <a:defRPr/>
            </a:pPr>
            <a:r>
              <a:rPr lang="en-US" sz="2200" dirty="0">
                <a:latin typeface="Courier New"/>
                <a:ea typeface="ＭＳ Ｐゴシック" pitchFamily="-84" charset="-128"/>
                <a:cs typeface="Courier New"/>
              </a:rPr>
              <a:t>        wait(</a:t>
            </a:r>
            <a:r>
              <a:rPr lang="en-US" sz="2200" dirty="0" err="1">
                <a:latin typeface="Courier New"/>
                <a:ea typeface="ＭＳ Ｐゴシック" pitchFamily="-84" charset="-128"/>
                <a:cs typeface="Courier New"/>
              </a:rPr>
              <a:t>mutex</a:t>
            </a:r>
            <a:r>
              <a:rPr lang="en-US" sz="2200" dirty="0">
                <a:latin typeface="Courier New"/>
                <a:ea typeface="ＭＳ Ｐゴシック" pitchFamily="-84" charset="-128"/>
                <a:cs typeface="Courier New"/>
              </a:rPr>
              <a:t>); </a:t>
            </a:r>
          </a:p>
          <a:p>
            <a:pPr marL="0" indent="0">
              <a:buNone/>
              <a:defRPr/>
            </a:pPr>
            <a:r>
              <a:rPr lang="en-US" sz="2200" dirty="0">
                <a:latin typeface="Courier New"/>
                <a:ea typeface="ＭＳ Ｐゴシック" pitchFamily="-84" charset="-128"/>
                <a:cs typeface="Courier New"/>
              </a:rPr>
              <a:t>           ...</a:t>
            </a:r>
            <a:br>
              <a:rPr lang="en-US" sz="2200" dirty="0">
                <a:latin typeface="Courier New"/>
                <a:ea typeface="ＭＳ Ｐゴシック" pitchFamily="-84" charset="-128"/>
                <a:cs typeface="Courier New"/>
              </a:rPr>
            </a:br>
            <a:r>
              <a:rPr lang="en-US" sz="2200" dirty="0">
                <a:latin typeface="Courier New"/>
                <a:ea typeface="ＭＳ Ｐゴシック" pitchFamily="-84" charset="-128"/>
                <a:cs typeface="Courier New"/>
              </a:rPr>
              <a:t>        /* remove an item from buffer to       </a:t>
            </a:r>
          </a:p>
          <a:p>
            <a:pPr marL="0" indent="0">
              <a:buNone/>
              <a:defRPr/>
            </a:pPr>
            <a:r>
              <a:rPr lang="en-US" sz="2200" dirty="0">
                <a:latin typeface="Courier New"/>
                <a:ea typeface="ＭＳ Ｐゴシック" pitchFamily="-84" charset="-128"/>
                <a:cs typeface="Courier New"/>
              </a:rPr>
              <a:t>           </a:t>
            </a:r>
            <a:r>
              <a:rPr lang="en-US" sz="2200" dirty="0" err="1">
                <a:latin typeface="Courier New"/>
                <a:ea typeface="ＭＳ Ｐゴシック" pitchFamily="-84" charset="-128"/>
                <a:cs typeface="Courier New"/>
              </a:rPr>
              <a:t>next_consumed</a:t>
            </a:r>
            <a:r>
              <a:rPr lang="en-US" sz="2200" dirty="0">
                <a:latin typeface="Courier New"/>
                <a:ea typeface="ＭＳ Ｐゴシック" pitchFamily="-84" charset="-128"/>
                <a:cs typeface="Courier New"/>
              </a:rPr>
              <a:t> */ </a:t>
            </a:r>
          </a:p>
          <a:p>
            <a:pPr marL="0" indent="0">
              <a:buNone/>
              <a:defRPr/>
            </a:pPr>
            <a:r>
              <a:rPr lang="en-US" sz="2200" dirty="0">
                <a:latin typeface="Courier New"/>
                <a:ea typeface="ＭＳ Ｐゴシック" pitchFamily="-84" charset="-128"/>
                <a:cs typeface="Courier New"/>
              </a:rPr>
              <a:t>           ... </a:t>
            </a:r>
          </a:p>
          <a:p>
            <a:pPr marL="0" indent="0">
              <a:buNone/>
              <a:defRPr/>
            </a:pPr>
            <a:r>
              <a:rPr lang="en-US" sz="2200" dirty="0">
                <a:latin typeface="Courier New"/>
                <a:ea typeface="ＭＳ Ｐゴシック" pitchFamily="-84" charset="-128"/>
                <a:cs typeface="Courier New"/>
              </a:rPr>
              <a:t>        signal(</a:t>
            </a:r>
            <a:r>
              <a:rPr lang="en-US" sz="2200" dirty="0" err="1">
                <a:latin typeface="Courier New"/>
                <a:ea typeface="ＭＳ Ｐゴシック" pitchFamily="-84" charset="-128"/>
                <a:cs typeface="Courier New"/>
              </a:rPr>
              <a:t>mutex</a:t>
            </a:r>
            <a:r>
              <a:rPr lang="en-US" sz="2200" dirty="0">
                <a:latin typeface="Courier New"/>
                <a:ea typeface="ＭＳ Ｐゴシック" pitchFamily="-84" charset="-128"/>
                <a:cs typeface="Courier New"/>
              </a:rPr>
              <a:t>); </a:t>
            </a:r>
          </a:p>
          <a:p>
            <a:pPr marL="0" indent="0">
              <a:buNone/>
              <a:defRPr/>
            </a:pPr>
            <a:r>
              <a:rPr lang="en-US" sz="2200" dirty="0">
                <a:latin typeface="Courier New"/>
                <a:ea typeface="ＭＳ Ｐゴシック" pitchFamily="-84" charset="-128"/>
                <a:cs typeface="Courier New"/>
              </a:rPr>
              <a:t>        signal(empty); </a:t>
            </a:r>
          </a:p>
          <a:p>
            <a:pPr marL="0" indent="0">
              <a:buNone/>
              <a:defRPr/>
            </a:pPr>
            <a:r>
              <a:rPr lang="en-US" sz="2200" dirty="0">
                <a:latin typeface="Courier New"/>
                <a:ea typeface="ＭＳ Ｐゴシック" pitchFamily="-84" charset="-128"/>
                <a:cs typeface="Courier New"/>
              </a:rPr>
              <a:t>           ...</a:t>
            </a:r>
            <a:br>
              <a:rPr lang="en-US" sz="2200" dirty="0">
                <a:latin typeface="Courier New"/>
                <a:ea typeface="ＭＳ Ｐゴシック" pitchFamily="-84" charset="-128"/>
                <a:cs typeface="Courier New"/>
              </a:rPr>
            </a:br>
            <a:r>
              <a:rPr lang="en-US" sz="2200" dirty="0">
                <a:latin typeface="Courier New"/>
                <a:ea typeface="ＭＳ Ｐゴシック" pitchFamily="-84" charset="-128"/>
                <a:cs typeface="Courier New"/>
              </a:rPr>
              <a:t>        /* consume the item in next consumed */ </a:t>
            </a:r>
          </a:p>
          <a:p>
            <a:pPr marL="0" indent="0">
              <a:buNone/>
              <a:defRPr/>
            </a:pPr>
            <a:r>
              <a:rPr lang="en-US" sz="2200" dirty="0">
                <a:latin typeface="Courier New"/>
                <a:ea typeface="ＭＳ Ｐゴシック" pitchFamily="-84" charset="-128"/>
                <a:cs typeface="Courier New"/>
              </a:rPr>
              <a:t>           ...</a:t>
            </a:r>
            <a:br>
              <a:rPr lang="en-US" sz="2200" dirty="0">
                <a:latin typeface="Courier New"/>
                <a:ea typeface="ＭＳ Ｐゴシック" pitchFamily="-84" charset="-128"/>
                <a:cs typeface="Courier New"/>
              </a:rPr>
            </a:br>
            <a:r>
              <a:rPr lang="en-US" sz="2200" dirty="0">
                <a:latin typeface="Courier New"/>
                <a:ea typeface="ＭＳ Ｐゴシック" pitchFamily="-84" charset="-128"/>
                <a:cs typeface="Courier New"/>
              </a:rPr>
              <a:t>     } while (true); </a:t>
            </a:r>
          </a:p>
          <a:p>
            <a:pPr marL="342866" indent="-342866">
              <a:buNone/>
              <a:defRPr/>
            </a:pPr>
            <a:endParaRPr lang="en-US" sz="16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1447800"/>
            <a:ext cx="2286000" cy="8382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124200" y="3886200"/>
            <a:ext cx="2667000" cy="8382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29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Summary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4"/>
          </p:nvPr>
        </p:nvSpPr>
        <p:spPr>
          <a:xfrm>
            <a:off x="2209800" y="1676400"/>
            <a:ext cx="7494494" cy="4343400"/>
          </a:xfrm>
        </p:spPr>
        <p:txBody>
          <a:bodyPr>
            <a:normAutofit/>
          </a:bodyPr>
          <a:lstStyle/>
          <a:p>
            <a:r>
              <a:rPr lang="en-US" sz="2800" dirty="0">
                <a:ea typeface="MS PGothic" charset="0"/>
              </a:rPr>
              <a:t>Semaphore</a:t>
            </a:r>
          </a:p>
          <a:p>
            <a:r>
              <a:rPr lang="en-US" sz="2800" dirty="0">
                <a:ea typeface="MS PGothic" charset="0"/>
              </a:rPr>
              <a:t> </a:t>
            </a:r>
          </a:p>
          <a:p>
            <a:r>
              <a:rPr lang="en-US" sz="2800" dirty="0">
                <a:ea typeface="MS PGothic" charset="0"/>
              </a:rPr>
              <a:t>The Bounded-Buffer Problem</a:t>
            </a:r>
            <a:endParaRPr lang="en-US" altLang="ja-JP" sz="2800" dirty="0">
              <a:ea typeface="MS PGothic" charset="0"/>
            </a:endParaRPr>
          </a:p>
          <a:p>
            <a:endParaRPr lang="en-US" sz="2800" dirty="0"/>
          </a:p>
          <a:p>
            <a:r>
              <a:rPr lang="en-US" sz="2800" dirty="0">
                <a:ea typeface="MS PGothic" charset="0"/>
              </a:rPr>
              <a:t>Next Lecture: </a:t>
            </a:r>
          </a:p>
          <a:p>
            <a:pPr lvl="1"/>
            <a:r>
              <a:rPr lang="en-US" sz="2800" dirty="0">
                <a:ea typeface="MS PGothic" charset="0"/>
              </a:rPr>
              <a:t>The Readers-Writers Problem</a:t>
            </a:r>
          </a:p>
          <a:p>
            <a:pPr lvl="1"/>
            <a:r>
              <a:rPr lang="en-US" sz="2800" dirty="0">
                <a:ea typeface="MS PGothic" charset="0"/>
              </a:rPr>
              <a:t>The Dining-Philosophers Problem</a:t>
            </a:r>
          </a:p>
          <a:p>
            <a:pPr lvl="1"/>
            <a:r>
              <a:rPr lang="en-US" sz="2800" dirty="0">
                <a:ea typeface="MS PGothic" charset="0"/>
              </a:rPr>
              <a:t>Introduction to Monitors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F6211F-5278-4B8E-96CF-461F9E543AC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7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6000" y="457200"/>
            <a:ext cx="10363200" cy="1470025"/>
          </a:xfrm>
        </p:spPr>
        <p:txBody>
          <a:bodyPr/>
          <a:lstStyle/>
          <a:p>
            <a:r>
              <a:rPr lang="en-US" dirty="0"/>
              <a:t>Project 2 Feedback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057400"/>
            <a:ext cx="8534400" cy="3657600"/>
          </a:xfrm>
        </p:spPr>
        <p:txBody>
          <a:bodyPr>
            <a:normAutofit lnSpcReduction="10000"/>
          </a:bodyPr>
          <a:lstStyle/>
          <a:p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What’s Good?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Good scripts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Report problems</a:t>
            </a:r>
          </a:p>
          <a:p>
            <a:endParaRPr lang="en-US" sz="36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What’s Bad?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Coding Questions: No. 4, 8 and 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676400"/>
            <a:ext cx="3490334" cy="314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79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76213"/>
            <a:ext cx="8229600" cy="814387"/>
          </a:xfrm>
        </p:spPr>
        <p:txBody>
          <a:bodyPr>
            <a:noAutofit/>
          </a:bodyPr>
          <a:lstStyle/>
          <a:p>
            <a:pPr eaLnBrk="1" hangingPunct="1"/>
            <a:r>
              <a:rPr lang="en-US" dirty="0">
                <a:ea typeface="MS PGothic" charset="0"/>
              </a:rPr>
              <a:t>Monitors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990602"/>
            <a:ext cx="11277600" cy="5410199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sz="2400" dirty="0">
                <a:ea typeface="MS PGothic" charset="0"/>
              </a:rPr>
              <a:t>A high-level abstraction for process synchronization</a:t>
            </a:r>
          </a:p>
          <a:p>
            <a:pPr>
              <a:lnSpc>
                <a:spcPct val="80000"/>
              </a:lnSpc>
            </a:pPr>
            <a:r>
              <a:rPr lang="en-US" sz="2400" dirty="0">
                <a:ea typeface="MS PGothic" charset="0"/>
              </a:rPr>
              <a:t>Abstract data type: internal variables only accessible by code within the procedure</a:t>
            </a:r>
          </a:p>
          <a:p>
            <a:pPr>
              <a:lnSpc>
                <a:spcPct val="80000"/>
              </a:lnSpc>
            </a:pPr>
            <a:r>
              <a:rPr lang="en-US" sz="2400" dirty="0">
                <a:ea typeface="MS PGothic" charset="0"/>
              </a:rPr>
              <a:t>Only </a:t>
            </a:r>
            <a:r>
              <a:rPr lang="en-US" sz="2400" dirty="0">
                <a:solidFill>
                  <a:srgbClr val="FF0000"/>
                </a:solidFill>
                <a:ea typeface="MS PGothic" charset="0"/>
              </a:rPr>
              <a:t>one process</a:t>
            </a:r>
            <a:r>
              <a:rPr lang="en-US" sz="2400" dirty="0">
                <a:ea typeface="MS PGothic" charset="0"/>
              </a:rPr>
              <a:t> may be active within the monitor at a time</a:t>
            </a:r>
          </a:p>
          <a:p>
            <a:pPr>
              <a:lnSpc>
                <a:spcPct val="80000"/>
              </a:lnSpc>
            </a:pPr>
            <a:r>
              <a:rPr lang="en-US" sz="2400" dirty="0">
                <a:ea typeface="MS PGothic" charset="0"/>
              </a:rPr>
              <a:t>But not powerful enough to model some synchronization schemes</a:t>
            </a:r>
            <a:endParaRPr lang="en-US" sz="2400" dirty="0">
              <a:solidFill>
                <a:srgbClr val="0000FF"/>
              </a:solidFill>
              <a:ea typeface="MS PGothic" charset="0"/>
            </a:endParaRPr>
          </a:p>
          <a:p>
            <a:pPr lvl="2">
              <a:lnSpc>
                <a:spcPct val="80000"/>
              </a:lnSpc>
              <a:buFont typeface="Webdings" charset="0"/>
              <a:buNone/>
            </a:pPr>
            <a:endParaRPr lang="en-US" sz="1400" dirty="0">
              <a:solidFill>
                <a:srgbClr val="0000FF"/>
              </a:solidFill>
              <a:latin typeface="Helvetica" charset="0"/>
              <a:ea typeface="MS PGothic" charset="0"/>
            </a:endParaRPr>
          </a:p>
          <a:p>
            <a:pPr lvl="2">
              <a:lnSpc>
                <a:spcPct val="80000"/>
              </a:lnSpc>
              <a:buFont typeface="Webdings" charset="0"/>
              <a:buNone/>
            </a:pPr>
            <a:r>
              <a:rPr lang="en-US" sz="2600" dirty="0">
                <a:solidFill>
                  <a:srgbClr val="000000"/>
                </a:solidFill>
                <a:latin typeface="Courier New" charset="0"/>
                <a:ea typeface="MS PGothic" charset="0"/>
              </a:rPr>
              <a:t>monitor monitor-name</a:t>
            </a:r>
          </a:p>
          <a:p>
            <a:pPr lvl="2">
              <a:lnSpc>
                <a:spcPct val="80000"/>
              </a:lnSpc>
              <a:buFont typeface="Webdings" charset="0"/>
              <a:buNone/>
            </a:pPr>
            <a:r>
              <a:rPr lang="en-US" sz="2600" dirty="0">
                <a:solidFill>
                  <a:srgbClr val="000000"/>
                </a:solidFill>
                <a:latin typeface="Courier New" charset="0"/>
                <a:ea typeface="MS PGothic" charset="0"/>
              </a:rPr>
              <a:t>{</a:t>
            </a:r>
          </a:p>
          <a:p>
            <a:pPr lvl="2">
              <a:lnSpc>
                <a:spcPct val="80000"/>
              </a:lnSpc>
              <a:buFont typeface="Webdings" charset="0"/>
              <a:buNone/>
            </a:pPr>
            <a:r>
              <a:rPr lang="en-US" sz="2600" dirty="0">
                <a:solidFill>
                  <a:srgbClr val="000000"/>
                </a:solidFill>
                <a:latin typeface="Courier New" charset="0"/>
                <a:ea typeface="MS PGothic" charset="0"/>
              </a:rPr>
              <a:t>	 // shared variable declarations</a:t>
            </a:r>
          </a:p>
          <a:p>
            <a:pPr lvl="2">
              <a:lnSpc>
                <a:spcPct val="80000"/>
              </a:lnSpc>
              <a:buFont typeface="Webdings" charset="0"/>
              <a:buNone/>
            </a:pPr>
            <a:r>
              <a:rPr lang="en-US" sz="2600" dirty="0">
                <a:solidFill>
                  <a:srgbClr val="000000"/>
                </a:solidFill>
                <a:latin typeface="Courier New" charset="0"/>
                <a:ea typeface="MS PGothic" charset="0"/>
              </a:rPr>
              <a:t>	 </a:t>
            </a:r>
            <a:r>
              <a:rPr lang="en-US" sz="2600" dirty="0">
                <a:solidFill>
                  <a:srgbClr val="FF0000"/>
                </a:solidFill>
                <a:latin typeface="Courier New" charset="0"/>
                <a:ea typeface="MS PGothic" charset="0"/>
              </a:rPr>
              <a:t>procedure P1 (…) { …. }</a:t>
            </a:r>
          </a:p>
          <a:p>
            <a:pPr lvl="2">
              <a:lnSpc>
                <a:spcPct val="80000"/>
              </a:lnSpc>
              <a:buFont typeface="Webdings" charset="0"/>
              <a:buNone/>
            </a:pPr>
            <a:endParaRPr lang="en-US" sz="2600" dirty="0">
              <a:solidFill>
                <a:srgbClr val="FF0000"/>
              </a:solidFill>
              <a:latin typeface="Courier New" charset="0"/>
              <a:ea typeface="MS PGothic" charset="0"/>
            </a:endParaRPr>
          </a:p>
          <a:p>
            <a:pPr lvl="2">
              <a:lnSpc>
                <a:spcPct val="80000"/>
              </a:lnSpc>
              <a:buFont typeface="Webdings" charset="0"/>
              <a:buNone/>
            </a:pPr>
            <a:r>
              <a:rPr lang="en-US" sz="2600" dirty="0">
                <a:solidFill>
                  <a:srgbClr val="FF0000"/>
                </a:solidFill>
                <a:latin typeface="Courier New" charset="0"/>
                <a:ea typeface="MS PGothic" charset="0"/>
              </a:rPr>
              <a:t>	 procedure </a:t>
            </a:r>
            <a:r>
              <a:rPr lang="en-US" sz="2600" dirty="0" err="1">
                <a:solidFill>
                  <a:srgbClr val="FF0000"/>
                </a:solidFill>
                <a:latin typeface="Courier New" charset="0"/>
                <a:ea typeface="MS PGothic" charset="0"/>
              </a:rPr>
              <a:t>Pn</a:t>
            </a:r>
            <a:r>
              <a:rPr lang="en-US" sz="2600" dirty="0">
                <a:solidFill>
                  <a:srgbClr val="FF0000"/>
                </a:solidFill>
                <a:latin typeface="Courier New" charset="0"/>
                <a:ea typeface="MS PGothic" charset="0"/>
              </a:rPr>
              <a:t> (…) {……}</a:t>
            </a:r>
          </a:p>
          <a:p>
            <a:pPr lvl="2">
              <a:lnSpc>
                <a:spcPct val="80000"/>
              </a:lnSpc>
              <a:buFont typeface="Webdings" charset="0"/>
              <a:buNone/>
            </a:pPr>
            <a:endParaRPr lang="en-US" sz="2600" dirty="0">
              <a:solidFill>
                <a:srgbClr val="000000"/>
              </a:solidFill>
              <a:latin typeface="Courier New" charset="0"/>
              <a:ea typeface="MS PGothic" charset="0"/>
            </a:endParaRPr>
          </a:p>
          <a:p>
            <a:pPr lvl="2">
              <a:lnSpc>
                <a:spcPct val="80000"/>
              </a:lnSpc>
              <a:buFont typeface="Webdings" charset="0"/>
              <a:buNone/>
            </a:pPr>
            <a:r>
              <a:rPr lang="en-US" sz="2600" dirty="0">
                <a:solidFill>
                  <a:srgbClr val="000000"/>
                </a:solidFill>
                <a:latin typeface="Courier New" charset="0"/>
                <a:ea typeface="MS PGothic" charset="0"/>
              </a:rPr>
              <a:t>  Initialization code (…) { … }</a:t>
            </a:r>
          </a:p>
          <a:p>
            <a:pPr lvl="2">
              <a:lnSpc>
                <a:spcPct val="80000"/>
              </a:lnSpc>
              <a:buFont typeface="Webdings" charset="0"/>
              <a:buNone/>
            </a:pPr>
            <a:r>
              <a:rPr lang="en-US" sz="2600" dirty="0">
                <a:solidFill>
                  <a:srgbClr val="000000"/>
                </a:solidFill>
                <a:latin typeface="Courier New" charset="0"/>
                <a:ea typeface="MS PGothic" charset="0"/>
              </a:rPr>
              <a:t>	</a:t>
            </a:r>
          </a:p>
          <a:p>
            <a:pPr lvl="2">
              <a:lnSpc>
                <a:spcPct val="80000"/>
              </a:lnSpc>
              <a:buFont typeface="Webdings" charset="0"/>
              <a:buNone/>
            </a:pPr>
            <a:r>
              <a:rPr lang="en-US" sz="2600" dirty="0">
                <a:solidFill>
                  <a:srgbClr val="000000"/>
                </a:solidFill>
                <a:latin typeface="Courier New" charset="0"/>
                <a:ea typeface="MS PGothic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410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1" y="228601"/>
            <a:ext cx="7464425" cy="838200"/>
          </a:xfrm>
        </p:spPr>
        <p:txBody>
          <a:bodyPr>
            <a:noAutofit/>
          </a:bodyPr>
          <a:lstStyle/>
          <a:p>
            <a:pPr eaLnBrk="1" hangingPunct="1"/>
            <a:r>
              <a:rPr lang="en-US" dirty="0">
                <a:ea typeface="MS PGothic" charset="0"/>
              </a:rPr>
              <a:t>A Monitor</a:t>
            </a:r>
          </a:p>
        </p:txBody>
      </p:sp>
      <p:pic>
        <p:nvPicPr>
          <p:cNvPr id="47107" name="Picture 4" descr="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990600"/>
            <a:ext cx="5638800" cy="5360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95331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4110</TotalTime>
  <Words>1188</Words>
  <Application>Microsoft Macintosh PowerPoint</Application>
  <PresentationFormat>Widescreen</PresentationFormat>
  <Paragraphs>333</Paragraphs>
  <Slides>26</Slides>
  <Notes>25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ＭＳ Ｐゴシック</vt:lpstr>
      <vt:lpstr>ＭＳ Ｐゴシック</vt:lpstr>
      <vt:lpstr>SimSun</vt:lpstr>
      <vt:lpstr>Arial</vt:lpstr>
      <vt:lpstr>Calibri</vt:lpstr>
      <vt:lpstr>Courier New</vt:lpstr>
      <vt:lpstr>Helvetica</vt:lpstr>
      <vt:lpstr>Monotype Sorts</vt:lpstr>
      <vt:lpstr>Times New Roman</vt:lpstr>
      <vt:lpstr>Webdings</vt:lpstr>
      <vt:lpstr>Custom Design</vt:lpstr>
      <vt:lpstr>PowerPoint Presentation</vt:lpstr>
      <vt:lpstr>PowerPoint Presentation</vt:lpstr>
      <vt:lpstr>The Bounded-Buffer Problem</vt:lpstr>
      <vt:lpstr>The Producer Process</vt:lpstr>
      <vt:lpstr>Exercise 4: Can you design a consumer process?</vt:lpstr>
      <vt:lpstr>Summary</vt:lpstr>
      <vt:lpstr>Project 2 Feedback</vt:lpstr>
      <vt:lpstr>Monitors</vt:lpstr>
      <vt:lpstr>A Monitor</vt:lpstr>
      <vt:lpstr>COMP 3500  Introduction to Operating Systems  Synchronization: Part 4 (cont.) Classical Synchronization Problems</vt:lpstr>
      <vt:lpstr>The Readers-Writers Problem</vt:lpstr>
      <vt:lpstr>The Writer Process Exercise 6: Which semaphore should we use here?</vt:lpstr>
      <vt:lpstr>The Reader Process Exercise 7: Can you explain the following process?</vt:lpstr>
      <vt:lpstr>Other Readers-Writers Problems</vt:lpstr>
      <vt:lpstr>Exercise 1: Can you solve the dining-philosopher problem?</vt:lpstr>
      <vt:lpstr>  The structure of Philosopher i</vt:lpstr>
      <vt:lpstr>  Exercise 2: What is the problem with this algorithm?</vt:lpstr>
      <vt:lpstr>Deadlock Handling</vt:lpstr>
      <vt:lpstr>Problems with Semaphores</vt:lpstr>
      <vt:lpstr>Pthreads</vt:lpstr>
      <vt:lpstr>Summary</vt:lpstr>
      <vt:lpstr>PowerPoint Presentation</vt:lpstr>
      <vt:lpstr>Implementing Semaphores Using Pthreads Exercise 3: What is the value item in the following structure? Why we need a lock? </vt:lpstr>
      <vt:lpstr>Implementing wait()</vt:lpstr>
      <vt:lpstr>Implementing signal()</vt:lpstr>
      <vt:lpstr>Thread Synchronization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Xiao Qin</cp:lastModifiedBy>
  <cp:revision>432</cp:revision>
  <dcterms:created xsi:type="dcterms:W3CDTF">2006-08-16T00:00:00Z</dcterms:created>
  <dcterms:modified xsi:type="dcterms:W3CDTF">2018-09-19T18:40:19Z</dcterms:modified>
</cp:coreProperties>
</file>